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28"/>
  </p:notesMasterIdLst>
  <p:sldIdLst>
    <p:sldId id="256" r:id="rId5"/>
    <p:sldId id="257" r:id="rId6"/>
    <p:sldId id="258" r:id="rId7"/>
    <p:sldId id="259" r:id="rId8"/>
    <p:sldId id="282" r:id="rId9"/>
    <p:sldId id="260" r:id="rId10"/>
    <p:sldId id="264" r:id="rId11"/>
    <p:sldId id="261" r:id="rId12"/>
    <p:sldId id="262" r:id="rId13"/>
    <p:sldId id="271" r:id="rId14"/>
    <p:sldId id="266" r:id="rId15"/>
    <p:sldId id="267" r:id="rId16"/>
    <p:sldId id="269" r:id="rId17"/>
    <p:sldId id="280" r:id="rId18"/>
    <p:sldId id="275" r:id="rId19"/>
    <p:sldId id="277" r:id="rId20"/>
    <p:sldId id="270" r:id="rId21"/>
    <p:sldId id="263" r:id="rId22"/>
    <p:sldId id="281" r:id="rId23"/>
    <p:sldId id="495" r:id="rId24"/>
    <p:sldId id="272" r:id="rId25"/>
    <p:sldId id="493" r:id="rId26"/>
    <p:sldId id="492" r:id="rId27"/>
  </p:sldIdLst>
  <p:sldSz cx="9144000" cy="6858000" type="screen4x3"/>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3A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851"/>
    <p:restoredTop sz="93516" autoAdjust="0"/>
  </p:normalViewPr>
  <p:slideViewPr>
    <p:cSldViewPr snapToGrid="0" snapToObjects="1">
      <p:cViewPr varScale="1">
        <p:scale>
          <a:sx n="91" d="100"/>
          <a:sy n="91" d="100"/>
        </p:scale>
        <p:origin x="696"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Campbell" userId="bdee3244-b058-4e00-9b6a-0084de89797b" providerId="ADAL" clId="{2F0DAC41-ADB7-4D18-B003-33B2A3CA443B}"/>
    <pc:docChg chg="modSld">
      <pc:chgData name="Laura Campbell" userId="bdee3244-b058-4e00-9b6a-0084de89797b" providerId="ADAL" clId="{2F0DAC41-ADB7-4D18-B003-33B2A3CA443B}" dt="2025-09-29T10:16:21.077" v="11"/>
      <pc:docMkLst>
        <pc:docMk/>
      </pc:docMkLst>
      <pc:sldChg chg="modSp mod modAnim">
        <pc:chgData name="Laura Campbell" userId="bdee3244-b058-4e00-9b6a-0084de89797b" providerId="ADAL" clId="{2F0DAC41-ADB7-4D18-B003-33B2A3CA443B}" dt="2025-09-29T10:16:21.077" v="11"/>
        <pc:sldMkLst>
          <pc:docMk/>
          <pc:sldMk cId="3932749715" sldId="263"/>
        </pc:sldMkLst>
        <pc:graphicFrameChg chg="mod modGraphic">
          <ac:chgData name="Laura Campbell" userId="bdee3244-b058-4e00-9b6a-0084de89797b" providerId="ADAL" clId="{2F0DAC41-ADB7-4D18-B003-33B2A3CA443B}" dt="2025-09-29T10:15:28.302" v="3" actId="404"/>
          <ac:graphicFrameMkLst>
            <pc:docMk/>
            <pc:sldMk cId="3932749715" sldId="263"/>
            <ac:graphicFrameMk id="5" creationId="{A5970BD9-6D1E-4544-A9B2-E8E12F16955C}"/>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A1B05-820A-764E-BD11-A3D8F4581E50}" type="datetimeFigureOut">
              <a:rPr lang="en-US" smtClean="0"/>
              <a:t>9/29/2025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E63769-7D81-8946-A21A-8B8ADCAB59A4}" type="slidenum">
              <a:rPr lang="en-US" smtClean="0"/>
              <a:t>‹#›</a:t>
            </a:fld>
            <a:endParaRPr lang="en-US"/>
          </a:p>
        </p:txBody>
      </p:sp>
    </p:spTree>
    <p:extLst>
      <p:ext uri="{BB962C8B-B14F-4D97-AF65-F5344CB8AC3E}">
        <p14:creationId xmlns:p14="http://schemas.microsoft.com/office/powerpoint/2010/main" val="758010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E63769-7D81-8946-A21A-8B8ADCAB59A4}" type="slidenum">
              <a:rPr lang="en-US" smtClean="0"/>
              <a:t>1</a:t>
            </a:fld>
            <a:endParaRPr lang="en-US"/>
          </a:p>
        </p:txBody>
      </p:sp>
    </p:spTree>
    <p:extLst>
      <p:ext uri="{BB962C8B-B14F-4D97-AF65-F5344CB8AC3E}">
        <p14:creationId xmlns:p14="http://schemas.microsoft.com/office/powerpoint/2010/main" val="23076445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E63769-7D81-8946-A21A-8B8ADCAB59A4}" type="slidenum">
              <a:rPr lang="en-US" smtClean="0"/>
              <a:t>18</a:t>
            </a:fld>
            <a:endParaRPr lang="en-US"/>
          </a:p>
        </p:txBody>
      </p:sp>
    </p:spTree>
    <p:extLst>
      <p:ext uri="{BB962C8B-B14F-4D97-AF65-F5344CB8AC3E}">
        <p14:creationId xmlns:p14="http://schemas.microsoft.com/office/powerpoint/2010/main" val="36886042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Blue whale: https://www.pexels.com/photo/whale-in-blue-depth-of-ocean-4696771/</a:t>
            </a:r>
          </a:p>
          <a:p>
            <a:r>
              <a:rPr lang="en-GB" dirty="0"/>
              <a:t>Frog: https://www.pexels.com/photo/brown-frog-holding-on-to-a-stick-23526659/</a:t>
            </a:r>
          </a:p>
          <a:p>
            <a:r>
              <a:rPr lang="en-GB" dirty="0"/>
              <a:t>Spiny fish: https://commons.wikimedia.org/wiki/File:Neomerinthe_ignea_1.jpg</a:t>
            </a:r>
          </a:p>
        </p:txBody>
      </p:sp>
      <p:sp>
        <p:nvSpPr>
          <p:cNvPr id="4" name="Slide Number Placeholder 3"/>
          <p:cNvSpPr>
            <a:spLocks noGrp="1"/>
          </p:cNvSpPr>
          <p:nvPr>
            <p:ph type="sldNum" sz="quarter" idx="5"/>
          </p:nvPr>
        </p:nvSpPr>
        <p:spPr/>
        <p:txBody>
          <a:bodyPr/>
          <a:lstStyle/>
          <a:p>
            <a:fld id="{A4E63769-7D81-8946-A21A-8B8ADCAB59A4}" type="slidenum">
              <a:rPr lang="en-US" smtClean="0"/>
              <a:t>20</a:t>
            </a:fld>
            <a:endParaRPr lang="en-US"/>
          </a:p>
        </p:txBody>
      </p:sp>
    </p:spTree>
    <p:extLst>
      <p:ext uri="{BB962C8B-B14F-4D97-AF65-F5344CB8AC3E}">
        <p14:creationId xmlns:p14="http://schemas.microsoft.com/office/powerpoint/2010/main" val="390669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‘genetic code’ is used in textbooks </a:t>
            </a:r>
          </a:p>
        </p:txBody>
      </p:sp>
      <p:sp>
        <p:nvSpPr>
          <p:cNvPr id="4" name="Slide Number Placeholder 3"/>
          <p:cNvSpPr>
            <a:spLocks noGrp="1"/>
          </p:cNvSpPr>
          <p:nvPr>
            <p:ph type="sldNum" sz="quarter" idx="5"/>
          </p:nvPr>
        </p:nvSpPr>
        <p:spPr/>
        <p:txBody>
          <a:bodyPr/>
          <a:lstStyle/>
          <a:p>
            <a:fld id="{A4E63769-7D81-8946-A21A-8B8ADCAB59A4}" type="slidenum">
              <a:rPr lang="en-US" smtClean="0"/>
              <a:t>2</a:t>
            </a:fld>
            <a:endParaRPr lang="en-US"/>
          </a:p>
        </p:txBody>
      </p:sp>
    </p:spTree>
    <p:extLst>
      <p:ext uri="{BB962C8B-B14F-4D97-AF65-F5344CB8AC3E}">
        <p14:creationId xmlns:p14="http://schemas.microsoft.com/office/powerpoint/2010/main" val="1979940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Examples of DNA sequences</a:t>
            </a:r>
          </a:p>
          <a:p>
            <a:r>
              <a:rPr lang="en-US" dirty="0"/>
              <a:t>What they look like just so the pupils can have an idea what they are dealing with </a:t>
            </a:r>
          </a:p>
          <a:p>
            <a:endParaRPr lang="en-US" dirty="0"/>
          </a:p>
          <a:p>
            <a:r>
              <a:rPr lang="en-US" dirty="0"/>
              <a:t>Extract DNA simple as: spit in a cup, add washing up liquid, salt, and clear alcohol like vodka.</a:t>
            </a:r>
          </a:p>
          <a:p>
            <a:r>
              <a:rPr lang="en-US" dirty="0"/>
              <a:t>Printed double sided, 3 billion base pairs printed about the height of Glasgow City Chambers</a:t>
            </a:r>
          </a:p>
          <a:p>
            <a:endParaRPr lang="en-US" dirty="0"/>
          </a:p>
          <a:p>
            <a:r>
              <a:rPr lang="en-US" dirty="0"/>
              <a:t>~ 71 trips between the Earth and the Sun (Assuming 10 trillion nucleated cells in human body). Doesn’t include bacteria!</a:t>
            </a:r>
          </a:p>
        </p:txBody>
      </p:sp>
      <p:sp>
        <p:nvSpPr>
          <p:cNvPr id="4" name="Slide Number Placeholder 3"/>
          <p:cNvSpPr>
            <a:spLocks noGrp="1"/>
          </p:cNvSpPr>
          <p:nvPr>
            <p:ph type="sldNum" sz="quarter" idx="5"/>
          </p:nvPr>
        </p:nvSpPr>
        <p:spPr/>
        <p:txBody>
          <a:bodyPr/>
          <a:lstStyle/>
          <a:p>
            <a:fld id="{A4E63769-7D81-8946-A21A-8B8ADCAB59A4}" type="slidenum">
              <a:rPr lang="en-US" smtClean="0"/>
              <a:t>3</a:t>
            </a:fld>
            <a:endParaRPr lang="en-US"/>
          </a:p>
        </p:txBody>
      </p:sp>
    </p:spTree>
    <p:extLst>
      <p:ext uri="{BB962C8B-B14F-4D97-AF65-F5344CB8AC3E}">
        <p14:creationId xmlns:p14="http://schemas.microsoft.com/office/powerpoint/2010/main" val="3612114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Calibri" panose="020F0502020204030204" pitchFamily="34" charset="0"/>
              </a:rPr>
              <a:t>Explain that DNA barcoding was used by Government scientists during this time to test food products – reinforce that horse DNA is different to sheep/cattle/pig etc DNA and so we can look at these DNA barcodes and identify species. Still very topical today. </a:t>
            </a:r>
          </a:p>
          <a:p>
            <a:endParaRPr lang="en-GB" sz="1800" dirty="0">
              <a:effectLst/>
              <a:latin typeface="Arial" panose="020B0604020202020204" pitchFamily="34" charset="0"/>
              <a:ea typeface="Calibri" panose="020F0502020204030204" pitchFamily="34" charset="0"/>
            </a:endParaRPr>
          </a:p>
          <a:p>
            <a:r>
              <a:rPr lang="en-GB" sz="1800" dirty="0">
                <a:effectLst/>
                <a:latin typeface="Arial" panose="020B0604020202020204" pitchFamily="34" charset="0"/>
                <a:ea typeface="Calibri" panose="020F0502020204030204" pitchFamily="34" charset="0"/>
              </a:rPr>
              <a:t>Updated to a 2025 report from the Food Standards Agency about honey authenticity – two methods used including DNA testing:</a:t>
            </a:r>
          </a:p>
          <a:p>
            <a:endParaRPr lang="en-GB" sz="1800" dirty="0">
              <a:effectLst/>
              <a:latin typeface="Arial" panose="020B0604020202020204" pitchFamily="34" charset="0"/>
              <a:ea typeface="Calibri" panose="020F0502020204030204" pitchFamily="34" charset="0"/>
            </a:endParaRPr>
          </a:p>
          <a:p>
            <a:pPr algn="l"/>
            <a:r>
              <a:rPr lang="en-GB" sz="1800" dirty="0">
                <a:effectLst/>
                <a:latin typeface="Arial" panose="020B0604020202020204" pitchFamily="34" charset="0"/>
                <a:ea typeface="Calibri" panose="020F0502020204030204" pitchFamily="34" charset="0"/>
              </a:rPr>
              <a:t>“</a:t>
            </a:r>
            <a:r>
              <a:rPr lang="en-GB" sz="2800" b="0" i="0" dirty="0">
                <a:solidFill>
                  <a:srgbClr val="0B0C0C"/>
                </a:solidFill>
                <a:effectLst/>
                <a:latin typeface="GDS Transport"/>
              </a:rPr>
              <a:t>The first method uses Spatial Off-set Raman Spectroscopy (SORS) which is a screening technique using the scattering of laser light to detect adulteration at a molecular level in honey. This test could be used in the field such as in factories or border inspection facilities making it easier, quicker and more affordable compared to current methods.</a:t>
            </a:r>
          </a:p>
          <a:p>
            <a:pPr algn="l"/>
            <a:r>
              <a:rPr lang="en-GB" sz="2800" b="0" i="0" dirty="0">
                <a:solidFill>
                  <a:srgbClr val="0B0C0C"/>
                </a:solidFill>
                <a:effectLst/>
                <a:latin typeface="GDS Transport"/>
              </a:rPr>
              <a:t>The second is a DNA technique used in the laboratory to detect the addition of the sugar syrups through their DNA profiles. The proposed DNA method tested initially only on UK single origin honeys has potential to be used alongside traditional honey analysis, modern analytical methodologies, and rapid spectroscopic screening tests as a highly sensitive method to identify the species origin of certain plant-based syrups and help confirm if the honey is fraudulently adulterated.</a:t>
            </a:r>
            <a:r>
              <a:rPr lang="en-GB" sz="1800" b="0" i="0" dirty="0">
                <a:solidFill>
                  <a:srgbClr val="0B0C0C"/>
                </a:solidFill>
                <a:effectLst/>
                <a:latin typeface="Arial" panose="020B0604020202020204" pitchFamily="34" charset="0"/>
                <a:ea typeface="Calibri" panose="020F0502020204030204" pitchFamily="34" charset="0"/>
              </a:rPr>
              <a:t>”</a:t>
            </a:r>
          </a:p>
          <a:p>
            <a:pPr algn="l"/>
            <a:endParaRPr lang="en-GB" sz="1800" b="0" i="0" dirty="0">
              <a:solidFill>
                <a:srgbClr val="0B0C0C"/>
              </a:solidFill>
              <a:effectLst/>
              <a:latin typeface="Arial" panose="020B0604020202020204" pitchFamily="34" charset="0"/>
              <a:ea typeface="Calibri" panose="020F0502020204030204" pitchFamily="34" charset="0"/>
            </a:endParaRPr>
          </a:p>
          <a:p>
            <a:pPr algn="l"/>
            <a:r>
              <a:rPr lang="en-GB" sz="2800" b="0" i="0" dirty="0">
                <a:solidFill>
                  <a:srgbClr val="0B0C0C"/>
                </a:solidFill>
                <a:effectLst/>
                <a:latin typeface="GDS Transport"/>
              </a:rPr>
              <a:t>https://food.blog.gov.uk/2025/02/17/exploring-new-methods-to-protect-honey-authenticity-in-the-uk/</a:t>
            </a:r>
          </a:p>
        </p:txBody>
      </p:sp>
      <p:sp>
        <p:nvSpPr>
          <p:cNvPr id="4" name="Slide Number Placeholder 3"/>
          <p:cNvSpPr>
            <a:spLocks noGrp="1"/>
          </p:cNvSpPr>
          <p:nvPr>
            <p:ph type="sldNum" sz="quarter" idx="5"/>
          </p:nvPr>
        </p:nvSpPr>
        <p:spPr/>
        <p:txBody>
          <a:bodyPr/>
          <a:lstStyle/>
          <a:p>
            <a:fld id="{A4E63769-7D81-8946-A21A-8B8ADCAB59A4}" type="slidenum">
              <a:rPr lang="en-US" smtClean="0"/>
              <a:t>8</a:t>
            </a:fld>
            <a:endParaRPr lang="en-US"/>
          </a:p>
        </p:txBody>
      </p:sp>
    </p:spTree>
    <p:extLst>
      <p:ext uri="{BB962C8B-B14F-4D97-AF65-F5344CB8AC3E}">
        <p14:creationId xmlns:p14="http://schemas.microsoft.com/office/powerpoint/2010/main" val="3591919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https://</a:t>
            </a:r>
            <a:r>
              <a:rPr lang="en-US" dirty="0" err="1"/>
              <a:t>www.thenakedscientists.com</a:t>
            </a:r>
            <a:r>
              <a:rPr lang="en-US" dirty="0"/>
              <a:t>/podcasts/naked-scientists-podcast/</a:t>
            </a:r>
            <a:r>
              <a:rPr lang="en-US" dirty="0" err="1"/>
              <a:t>dna</a:t>
            </a:r>
            <a:r>
              <a:rPr lang="en-US" dirty="0"/>
              <a:t>-decoded-past-present-and-sausage</a:t>
            </a:r>
          </a:p>
          <a:p>
            <a:endParaRPr lang="en-US" dirty="0"/>
          </a:p>
          <a:p>
            <a:r>
              <a:rPr lang="en-US" dirty="0"/>
              <a:t>Describe the task</a:t>
            </a:r>
          </a:p>
        </p:txBody>
      </p:sp>
      <p:sp>
        <p:nvSpPr>
          <p:cNvPr id="4" name="Slide Number Placeholder 3"/>
          <p:cNvSpPr>
            <a:spLocks noGrp="1"/>
          </p:cNvSpPr>
          <p:nvPr>
            <p:ph type="sldNum" sz="quarter" idx="5"/>
          </p:nvPr>
        </p:nvSpPr>
        <p:spPr/>
        <p:txBody>
          <a:bodyPr/>
          <a:lstStyle/>
          <a:p>
            <a:fld id="{A4E63769-7D81-8946-A21A-8B8ADCAB59A4}" type="slidenum">
              <a:rPr lang="en-US" smtClean="0"/>
              <a:t>9</a:t>
            </a:fld>
            <a:endParaRPr lang="en-US"/>
          </a:p>
        </p:txBody>
      </p:sp>
    </p:spTree>
    <p:extLst>
      <p:ext uri="{BB962C8B-B14F-4D97-AF65-F5344CB8AC3E}">
        <p14:creationId xmlns:p14="http://schemas.microsoft.com/office/powerpoint/2010/main" val="15576075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E63769-7D81-8946-A21A-8B8ADCAB59A4}" type="slidenum">
              <a:rPr lang="en-US" smtClean="0"/>
              <a:t>13</a:t>
            </a:fld>
            <a:endParaRPr lang="en-US"/>
          </a:p>
        </p:txBody>
      </p:sp>
    </p:spTree>
    <p:extLst>
      <p:ext uri="{BB962C8B-B14F-4D97-AF65-F5344CB8AC3E}">
        <p14:creationId xmlns:p14="http://schemas.microsoft.com/office/powerpoint/2010/main" val="7725265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A4E63769-7D81-8946-A21A-8B8ADCAB59A4}" type="slidenum">
              <a:rPr lang="en-US" smtClean="0"/>
              <a:t>15</a:t>
            </a:fld>
            <a:endParaRPr lang="en-US"/>
          </a:p>
        </p:txBody>
      </p:sp>
    </p:spTree>
    <p:extLst>
      <p:ext uri="{BB962C8B-B14F-4D97-AF65-F5344CB8AC3E}">
        <p14:creationId xmlns:p14="http://schemas.microsoft.com/office/powerpoint/2010/main" val="512252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E63769-7D81-8946-A21A-8B8ADCAB59A4}" type="slidenum">
              <a:rPr lang="en-US" smtClean="0"/>
              <a:t>16</a:t>
            </a:fld>
            <a:endParaRPr lang="en-US"/>
          </a:p>
        </p:txBody>
      </p:sp>
    </p:spTree>
    <p:extLst>
      <p:ext uri="{BB962C8B-B14F-4D97-AF65-F5344CB8AC3E}">
        <p14:creationId xmlns:p14="http://schemas.microsoft.com/office/powerpoint/2010/main" val="1034241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E63769-7D81-8946-A21A-8B8ADCAB59A4}" type="slidenum">
              <a:rPr lang="en-US" smtClean="0"/>
              <a:t>17</a:t>
            </a:fld>
            <a:endParaRPr lang="en-US"/>
          </a:p>
        </p:txBody>
      </p:sp>
    </p:spTree>
    <p:extLst>
      <p:ext uri="{BB962C8B-B14F-4D97-AF65-F5344CB8AC3E}">
        <p14:creationId xmlns:p14="http://schemas.microsoft.com/office/powerpoint/2010/main" val="1474087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E0123E9-A048-7946-A730-B7407083CC3C}" type="datetimeFigureOut">
              <a:rPr lang="en-US" smtClean="0"/>
              <a:t>9/29/2025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16413138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0123E9-A048-7946-A730-B7407083CC3C}" type="datetimeFigureOut">
              <a:rPr lang="en-US" smtClean="0"/>
              <a:t>9/29/2025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7819936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6"/>
            <a:ext cx="20574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6376"/>
            <a:ext cx="60198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0123E9-A048-7946-A730-B7407083CC3C}" type="datetimeFigureOut">
              <a:rPr lang="en-US" smtClean="0"/>
              <a:t>9/29/2025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4164611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0123E9-A048-7946-A730-B7407083CC3C}" type="datetimeFigureOut">
              <a:rPr lang="en-US" smtClean="0"/>
              <a:t>9/29/2025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4006174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0123E9-A048-7946-A730-B7407083CC3C}" type="datetimeFigureOut">
              <a:rPr lang="en-US" smtClean="0"/>
              <a:t>9/29/2025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359721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2"/>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2"/>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E0123E9-A048-7946-A730-B7407083CC3C}" type="datetimeFigureOut">
              <a:rPr lang="en-US" smtClean="0"/>
              <a:t>9/29/2025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1381832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4"/>
            <a:ext cx="4040188" cy="639763"/>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4"/>
            <a:ext cx="4041775" cy="639763"/>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E0123E9-A048-7946-A730-B7407083CC3C}" type="datetimeFigureOut">
              <a:rPr lang="en-US" smtClean="0"/>
              <a:t>9/29/2025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1987039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E0123E9-A048-7946-A730-B7407083CC3C}" type="datetimeFigureOut">
              <a:rPr lang="en-US" smtClean="0"/>
              <a:t>9/29/2025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2736240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0123E9-A048-7946-A730-B7407083CC3C}" type="datetimeFigureOut">
              <a:rPr lang="en-US" smtClean="0"/>
              <a:t>9/29/2025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8736516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E0123E9-A048-7946-A730-B7407083CC3C}" type="datetimeFigureOut">
              <a:rPr lang="en-US" smtClean="0"/>
              <a:t>9/29/2025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1261530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Click icon to add picture</a:t>
            </a:r>
          </a:p>
        </p:txBody>
      </p:sp>
      <p:sp>
        <p:nvSpPr>
          <p:cNvPr id="4" name="Text Placeholder 3"/>
          <p:cNvSpPr>
            <a:spLocks noGrp="1"/>
          </p:cNvSpPr>
          <p:nvPr>
            <p:ph type="body" sz="half" idx="2"/>
          </p:nvPr>
        </p:nvSpPr>
        <p:spPr>
          <a:xfrm>
            <a:off x="1792288" y="5367339"/>
            <a:ext cx="5486400" cy="804863"/>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E0123E9-A048-7946-A730-B7407083CC3C}" type="datetimeFigureOut">
              <a:rPr lang="en-US" smtClean="0"/>
              <a:t>9/29/2025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2536212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123E9-A048-7946-A730-B7407083CC3C}" type="datetimeFigureOut">
              <a:rPr lang="en-US" smtClean="0"/>
              <a:t>9/29/2025</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b="1">
                <a:solidFill>
                  <a:schemeClr val="tx1">
                    <a:tint val="75000"/>
                  </a:schemeClr>
                </a:solidFill>
              </a:defRPr>
            </a:lvl1pPr>
          </a:lstStyle>
          <a:p>
            <a:fld id="{4ABFE90D-3CA1-D946-9E41-0F6848393A5F}" type="slidenum">
              <a:rPr lang="en-US" smtClean="0"/>
              <a:t>‹#›</a:t>
            </a:fld>
            <a:endParaRPr lang="en-US"/>
          </a:p>
        </p:txBody>
      </p:sp>
    </p:spTree>
    <p:extLst>
      <p:ext uri="{BB962C8B-B14F-4D97-AF65-F5344CB8AC3E}">
        <p14:creationId xmlns:p14="http://schemas.microsoft.com/office/powerpoint/2010/main" val="351131672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1" indent="-285743"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2"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8"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7"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hyperlink" Target="mailto:4273_pi@ed.ac.uk" TargetMode="External"/><Relationship Id="rId4" Type="http://schemas.openxmlformats.org/officeDocument/2006/relationships/hyperlink" Target="https://4273pi.org/"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4.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slides/_rels/slide19.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tiff"/><Relationship Id="rId1" Type="http://schemas.openxmlformats.org/officeDocument/2006/relationships/slideLayout" Target="../slideLayouts/slideLayout2.xml"/><Relationship Id="rId4" Type="http://schemas.openxmlformats.org/officeDocument/2006/relationships/image" Target="../media/image45.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1.tiff"/><Relationship Id="rId3" Type="http://schemas.openxmlformats.org/officeDocument/2006/relationships/image" Target="../media/image17.jpg"/><Relationship Id="rId7" Type="http://schemas.openxmlformats.org/officeDocument/2006/relationships/image" Target="../media/image20.tiff"/><Relationship Id="rId2" Type="http://schemas.openxmlformats.org/officeDocument/2006/relationships/image" Target="../media/image16.jpg"/><Relationship Id="rId1" Type="http://schemas.openxmlformats.org/officeDocument/2006/relationships/slideLayout" Target="../slideLayouts/slideLayout2.xml"/><Relationship Id="rId6" Type="http://schemas.openxmlformats.org/officeDocument/2006/relationships/image" Target="../media/image19.jpeg"/><Relationship Id="rId5" Type="http://schemas.microsoft.com/office/2007/relationships/hdphoto" Target="../media/hdphoto2.wdp"/><Relationship Id="rId10" Type="http://schemas.openxmlformats.org/officeDocument/2006/relationships/image" Target="../media/image23.tiff"/><Relationship Id="rId4" Type="http://schemas.openxmlformats.org/officeDocument/2006/relationships/image" Target="../media/image18.png"/><Relationship Id="rId9" Type="http://schemas.openxmlformats.org/officeDocument/2006/relationships/image" Target="../media/image22.jpeg"/></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3D744-F261-9540-BBE8-A0F106E3E0A0}"/>
              </a:ext>
            </a:extLst>
          </p:cNvPr>
          <p:cNvSpPr>
            <a:spLocks noGrp="1"/>
          </p:cNvSpPr>
          <p:nvPr>
            <p:ph type="ctrTitle"/>
          </p:nvPr>
        </p:nvSpPr>
        <p:spPr>
          <a:xfrm>
            <a:off x="321845" y="-103808"/>
            <a:ext cx="8500310" cy="2598142"/>
          </a:xfrm>
        </p:spPr>
        <p:txBody>
          <a:bodyPr>
            <a:noAutofit/>
          </a:bodyPr>
          <a:lstStyle/>
          <a:p>
            <a:r>
              <a:rPr lang="en-US" sz="6600" dirty="0"/>
              <a:t>Bioinformatics</a:t>
            </a:r>
            <a:r>
              <a:rPr lang="en-US" sz="6000" dirty="0"/>
              <a:t>:</a:t>
            </a:r>
            <a:br>
              <a:rPr lang="en-US" sz="6000" dirty="0"/>
            </a:br>
            <a:r>
              <a:rPr lang="en-US" sz="6000" dirty="0"/>
              <a:t>Food Detective</a:t>
            </a:r>
            <a:endParaRPr lang="en-US" sz="4500" dirty="0"/>
          </a:p>
        </p:txBody>
      </p:sp>
      <p:pic>
        <p:nvPicPr>
          <p:cNvPr id="6" name="Picture 5">
            <a:extLst>
              <a:ext uri="{FF2B5EF4-FFF2-40B4-BE49-F238E27FC236}">
                <a16:creationId xmlns:a16="http://schemas.microsoft.com/office/drawing/2014/main" id="{F80F4E9C-2550-AE4E-84D3-A419EF653682}"/>
              </a:ext>
            </a:extLst>
          </p:cNvPr>
          <p:cNvPicPr>
            <a:picLocks noChangeAspect="1"/>
          </p:cNvPicPr>
          <p:nvPr/>
        </p:nvPicPr>
        <p:blipFill>
          <a:blip r:embed="rId3"/>
          <a:stretch>
            <a:fillRect/>
          </a:stretch>
        </p:blipFill>
        <p:spPr>
          <a:xfrm>
            <a:off x="1810314" y="3551300"/>
            <a:ext cx="5594648" cy="1637460"/>
          </a:xfrm>
          <a:prstGeom prst="rect">
            <a:avLst/>
          </a:prstGeom>
        </p:spPr>
      </p:pic>
      <p:sp>
        <p:nvSpPr>
          <p:cNvPr id="13" name="Rectangle 12">
            <a:extLst>
              <a:ext uri="{FF2B5EF4-FFF2-40B4-BE49-F238E27FC236}">
                <a16:creationId xmlns:a16="http://schemas.microsoft.com/office/drawing/2014/main" id="{AE4E1108-1594-FB42-B7D2-E11C8E2FE580}"/>
              </a:ext>
            </a:extLst>
          </p:cNvPr>
          <p:cNvSpPr/>
          <p:nvPr/>
        </p:nvSpPr>
        <p:spPr>
          <a:xfrm>
            <a:off x="173455" y="2804257"/>
            <a:ext cx="8648700" cy="461665"/>
          </a:xfrm>
          <a:prstGeom prst="rect">
            <a:avLst/>
          </a:prstGeom>
        </p:spPr>
        <p:txBody>
          <a:bodyPr wrap="square">
            <a:spAutoFit/>
          </a:bodyPr>
          <a:lstStyle/>
          <a:p>
            <a:pPr algn="ctr"/>
            <a:r>
              <a:rPr lang="en-US" sz="2400" dirty="0">
                <a:hlinkClick r:id="rId4"/>
              </a:rPr>
              <a:t>https://4273pi.org</a:t>
            </a:r>
            <a:r>
              <a:rPr lang="en-US" sz="2400" dirty="0"/>
              <a:t>          </a:t>
            </a:r>
            <a:r>
              <a:rPr lang="en-US" sz="2400" dirty="0">
                <a:hlinkClick r:id="rId5"/>
              </a:rPr>
              <a:t>4273_pi@ed.ac.uk</a:t>
            </a:r>
            <a:endParaRPr lang="en-US" sz="2400" dirty="0"/>
          </a:p>
        </p:txBody>
      </p:sp>
      <p:sp>
        <p:nvSpPr>
          <p:cNvPr id="3" name="Lightning Bolt 2" descr="-">
            <a:extLst>
              <a:ext uri="{FF2B5EF4-FFF2-40B4-BE49-F238E27FC236}">
                <a16:creationId xmlns:a16="http://schemas.microsoft.com/office/drawing/2014/main" id="{D6484DE2-7C5D-CE58-7C99-71770D3FA290}"/>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4" name="Lightning Bolt 3" descr="-">
            <a:extLst>
              <a:ext uri="{FF2B5EF4-FFF2-40B4-BE49-F238E27FC236}">
                <a16:creationId xmlns:a16="http://schemas.microsoft.com/office/drawing/2014/main" id="{9EF345A7-ED7F-B393-3EE7-6E694F034843}"/>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5" name="Lightning Bolt 4" descr="-">
            <a:extLst>
              <a:ext uri="{FF2B5EF4-FFF2-40B4-BE49-F238E27FC236}">
                <a16:creationId xmlns:a16="http://schemas.microsoft.com/office/drawing/2014/main" id="{56FA46EB-2511-0FF3-FE5B-3D794F49DCFB}"/>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11" name="Lightning Bolt 10" descr="-">
            <a:extLst>
              <a:ext uri="{FF2B5EF4-FFF2-40B4-BE49-F238E27FC236}">
                <a16:creationId xmlns:a16="http://schemas.microsoft.com/office/drawing/2014/main" id="{2022AFD1-BB71-BCBF-CF06-92916BC02E58}"/>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12" name="Lightning Bolt 11" descr="-">
            <a:extLst>
              <a:ext uri="{FF2B5EF4-FFF2-40B4-BE49-F238E27FC236}">
                <a16:creationId xmlns:a16="http://schemas.microsoft.com/office/drawing/2014/main" id="{D4F68142-C476-2B4C-7DA8-2DB19155EA0D}"/>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14" name="Lightning Bolt 13" descr="-">
            <a:extLst>
              <a:ext uri="{FF2B5EF4-FFF2-40B4-BE49-F238E27FC236}">
                <a16:creationId xmlns:a16="http://schemas.microsoft.com/office/drawing/2014/main" id="{C391F4D8-DEC4-852B-E8BA-807E2BB66A84}"/>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grpSp>
        <p:nvGrpSpPr>
          <p:cNvPr id="16" name="Group 15">
            <a:extLst>
              <a:ext uri="{FF2B5EF4-FFF2-40B4-BE49-F238E27FC236}">
                <a16:creationId xmlns:a16="http://schemas.microsoft.com/office/drawing/2014/main" id="{73DB18C8-6852-4B93-A503-704354E59924}"/>
              </a:ext>
            </a:extLst>
          </p:cNvPr>
          <p:cNvGrpSpPr/>
          <p:nvPr/>
        </p:nvGrpSpPr>
        <p:grpSpPr>
          <a:xfrm>
            <a:off x="2255060" y="5722462"/>
            <a:ext cx="4858010" cy="899750"/>
            <a:chOff x="429127" y="5617532"/>
            <a:chExt cx="5845342" cy="1068754"/>
          </a:xfrm>
        </p:grpSpPr>
        <p:pic>
          <p:nvPicPr>
            <p:cNvPr id="17" name="Picture 16">
              <a:extLst>
                <a:ext uri="{FF2B5EF4-FFF2-40B4-BE49-F238E27FC236}">
                  <a16:creationId xmlns:a16="http://schemas.microsoft.com/office/drawing/2014/main" id="{885A800A-1475-4548-AF65-06A10C6F8F43}"/>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2316998" y="5845804"/>
              <a:ext cx="3957471" cy="840482"/>
            </a:xfrm>
            <a:prstGeom prst="rect">
              <a:avLst/>
            </a:prstGeom>
          </p:spPr>
        </p:pic>
        <p:pic>
          <p:nvPicPr>
            <p:cNvPr id="18" name="Picture 17">
              <a:extLst>
                <a:ext uri="{FF2B5EF4-FFF2-40B4-BE49-F238E27FC236}">
                  <a16:creationId xmlns:a16="http://schemas.microsoft.com/office/drawing/2014/main" id="{3B4E30E9-269E-474F-8334-03E077BF2373}"/>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a:off x="429127" y="5617532"/>
              <a:ext cx="1785665" cy="1050102"/>
            </a:xfrm>
            <a:prstGeom prst="rect">
              <a:avLst/>
            </a:prstGeom>
          </p:spPr>
        </p:pic>
      </p:grpSp>
    </p:spTree>
    <p:extLst>
      <p:ext uri="{BB962C8B-B14F-4D97-AF65-F5344CB8AC3E}">
        <p14:creationId xmlns:p14="http://schemas.microsoft.com/office/powerpoint/2010/main" val="31936005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478680" y="904161"/>
            <a:ext cx="8233119" cy="5048205"/>
          </a:xfrm>
          <a:prstGeom prst="rect">
            <a:avLst/>
          </a:prstGeom>
        </p:spPr>
      </p:pic>
      <p:sp>
        <p:nvSpPr>
          <p:cNvPr id="3" name="Rectangle 2"/>
          <p:cNvSpPr/>
          <p:nvPr/>
        </p:nvSpPr>
        <p:spPr>
          <a:xfrm>
            <a:off x="6711043" y="2194560"/>
            <a:ext cx="1993719" cy="31497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Tree>
    <p:extLst>
      <p:ext uri="{BB962C8B-B14F-4D97-AF65-F5344CB8AC3E}">
        <p14:creationId xmlns:p14="http://schemas.microsoft.com/office/powerpoint/2010/main" val="16889191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B56F4F1-F393-B04F-B14A-2B1B7B4D04AB}"/>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491490" y="1074421"/>
            <a:ext cx="8348347" cy="4726013"/>
          </a:xfrm>
          <a:prstGeom prst="rect">
            <a:avLst/>
          </a:prstGeom>
        </p:spPr>
      </p:pic>
    </p:spTree>
    <p:extLst>
      <p:ext uri="{BB962C8B-B14F-4D97-AF65-F5344CB8AC3E}">
        <p14:creationId xmlns:p14="http://schemas.microsoft.com/office/powerpoint/2010/main" val="3076555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53CE40A-CC8B-6147-B901-507F336EC3A4}"/>
              </a:ext>
            </a:extLst>
          </p:cNvPr>
          <p:cNvPicPr/>
          <p:nvPr/>
        </p:nvPicPr>
        <p:blipFill>
          <a:blip r:embed="rId2" cstate="print">
            <a:extLst>
              <a:ext uri="{28A0092B-C50C-407E-A947-70E740481C1C}">
                <a14:useLocalDpi xmlns:a14="http://schemas.microsoft.com/office/drawing/2010/main"/>
              </a:ext>
            </a:extLst>
          </a:blip>
          <a:stretch>
            <a:fillRect/>
          </a:stretch>
        </p:blipFill>
        <p:spPr>
          <a:xfrm>
            <a:off x="290682" y="1015771"/>
            <a:ext cx="8661458" cy="4813529"/>
          </a:xfrm>
          <a:prstGeom prst="rect">
            <a:avLst/>
          </a:prstGeom>
        </p:spPr>
      </p:pic>
      <p:sp>
        <p:nvSpPr>
          <p:cNvPr id="2" name="Oval 1">
            <a:extLst>
              <a:ext uri="{FF2B5EF4-FFF2-40B4-BE49-F238E27FC236}">
                <a16:creationId xmlns:a16="http://schemas.microsoft.com/office/drawing/2014/main" id="{BF65440D-87D8-44EF-46FC-DD9CB10A49C0}"/>
              </a:ext>
            </a:extLst>
          </p:cNvPr>
          <p:cNvSpPr/>
          <p:nvPr/>
        </p:nvSpPr>
        <p:spPr>
          <a:xfrm>
            <a:off x="63062" y="1527285"/>
            <a:ext cx="4296104" cy="1119352"/>
          </a:xfrm>
          <a:custGeom>
            <a:avLst/>
            <a:gdLst>
              <a:gd name="connsiteX0" fmla="*/ 0 w 4296104"/>
              <a:gd name="connsiteY0" fmla="*/ 559676 h 1119352"/>
              <a:gd name="connsiteX1" fmla="*/ 2148052 w 4296104"/>
              <a:gd name="connsiteY1" fmla="*/ 0 h 1119352"/>
              <a:gd name="connsiteX2" fmla="*/ 4296104 w 4296104"/>
              <a:gd name="connsiteY2" fmla="*/ 559676 h 1119352"/>
              <a:gd name="connsiteX3" fmla="*/ 2148052 w 4296104"/>
              <a:gd name="connsiteY3" fmla="*/ 1119352 h 1119352"/>
              <a:gd name="connsiteX4" fmla="*/ 0 w 4296104"/>
              <a:gd name="connsiteY4" fmla="*/ 559676 h 1119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6104" h="1119352" extrusionOk="0">
                <a:moveTo>
                  <a:pt x="0" y="559676"/>
                </a:moveTo>
                <a:cubicBezTo>
                  <a:pt x="-39277" y="140774"/>
                  <a:pt x="944469" y="-209302"/>
                  <a:pt x="2148052" y="0"/>
                </a:cubicBezTo>
                <a:cubicBezTo>
                  <a:pt x="3269106" y="-15812"/>
                  <a:pt x="4286367" y="252409"/>
                  <a:pt x="4296104" y="559676"/>
                </a:cubicBezTo>
                <a:cubicBezTo>
                  <a:pt x="4382527" y="1051606"/>
                  <a:pt x="3396608" y="1093506"/>
                  <a:pt x="2148052" y="1119352"/>
                </a:cubicBezTo>
                <a:cubicBezTo>
                  <a:pt x="972256" y="1119851"/>
                  <a:pt x="4605" y="921391"/>
                  <a:pt x="0" y="559676"/>
                </a:cubicBezTo>
                <a:close/>
              </a:path>
            </a:pathLst>
          </a:custGeom>
          <a:noFill/>
          <a:ln w="57150">
            <a:extLst>
              <a:ext uri="{C807C97D-BFC1-408E-A445-0C87EB9F89A2}">
                <ask:lineSketchStyleProps xmlns:ask="http://schemas.microsoft.com/office/drawing/2018/sketchyshapes" sd="264327539">
                  <a:prstGeom prst="ellipse">
                    <a:avLst/>
                  </a:prstGeom>
                  <ask:type>
                    <ask:lineSketchFreehand/>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Tree>
    <p:extLst>
      <p:ext uri="{BB962C8B-B14F-4D97-AF65-F5344CB8AC3E}">
        <p14:creationId xmlns:p14="http://schemas.microsoft.com/office/powerpoint/2010/main" val="18214073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3104F-9F91-F540-BE5D-2C40F5E1D263}"/>
              </a:ext>
            </a:extLst>
          </p:cNvPr>
          <p:cNvSpPr>
            <a:spLocks noGrp="1"/>
          </p:cNvSpPr>
          <p:nvPr>
            <p:ph type="title"/>
          </p:nvPr>
        </p:nvSpPr>
        <p:spPr/>
        <p:txBody>
          <a:bodyPr/>
          <a:lstStyle/>
          <a:p>
            <a:r>
              <a:rPr lang="en-US" dirty="0"/>
              <a:t>Species names</a:t>
            </a:r>
          </a:p>
        </p:txBody>
      </p:sp>
      <p:sp>
        <p:nvSpPr>
          <p:cNvPr id="3" name="Content Placeholder 2">
            <a:extLst>
              <a:ext uri="{FF2B5EF4-FFF2-40B4-BE49-F238E27FC236}">
                <a16:creationId xmlns:a16="http://schemas.microsoft.com/office/drawing/2014/main" id="{1177C9F3-3B50-834C-BF97-E51ACE1B54F8}"/>
              </a:ext>
            </a:extLst>
          </p:cNvPr>
          <p:cNvSpPr>
            <a:spLocks noGrp="1"/>
          </p:cNvSpPr>
          <p:nvPr>
            <p:ph idx="1"/>
          </p:nvPr>
        </p:nvSpPr>
        <p:spPr/>
        <p:txBody>
          <a:bodyPr/>
          <a:lstStyle/>
          <a:p>
            <a:pPr>
              <a:buFont typeface="Wingdings" panose="05000000000000000000" pitchFamily="2" charset="2"/>
              <a:buChar char="Ø"/>
            </a:pPr>
            <a:r>
              <a:rPr lang="en-US" dirty="0"/>
              <a:t>Scientific (Latin) animal names will be used in BLAST results table</a:t>
            </a:r>
          </a:p>
          <a:p>
            <a:pPr marL="0" indent="0" algn="ctr">
              <a:buNone/>
            </a:pPr>
            <a:r>
              <a:rPr lang="en-US" dirty="0"/>
              <a:t>E.g., </a:t>
            </a:r>
            <a:r>
              <a:rPr lang="en-US" i="1" dirty="0" err="1"/>
              <a:t>Apis</a:t>
            </a:r>
            <a:r>
              <a:rPr lang="en-US" i="1" dirty="0"/>
              <a:t> mellifera, Homo sapiens, </a:t>
            </a:r>
          </a:p>
          <a:p>
            <a:pPr marL="0" indent="0" algn="ctr">
              <a:buNone/>
            </a:pPr>
            <a:r>
              <a:rPr lang="en-US" i="1" dirty="0"/>
              <a:t>Mus musculus</a:t>
            </a:r>
          </a:p>
          <a:p>
            <a:pPr marL="0" indent="0">
              <a:buNone/>
            </a:pPr>
            <a:endParaRPr lang="en-US" i="1" dirty="0"/>
          </a:p>
        </p:txBody>
      </p:sp>
    </p:spTree>
    <p:extLst>
      <p:ext uri="{BB962C8B-B14F-4D97-AF65-F5344CB8AC3E}">
        <p14:creationId xmlns:p14="http://schemas.microsoft.com/office/powerpoint/2010/main" val="683362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F1544A-3B78-FD43-B1F2-92E463E91B05}"/>
              </a:ext>
            </a:extLst>
          </p:cNvPr>
          <p:cNvPicPr>
            <a:picLocks noChangeAspect="1"/>
          </p:cNvPicPr>
          <p:nvPr/>
        </p:nvPicPr>
        <p:blipFill>
          <a:blip r:embed="rId2"/>
          <a:stretch>
            <a:fillRect/>
          </a:stretch>
        </p:blipFill>
        <p:spPr>
          <a:xfrm>
            <a:off x="334033" y="921346"/>
            <a:ext cx="8475935" cy="5015308"/>
          </a:xfrm>
          <a:prstGeom prst="rect">
            <a:avLst/>
          </a:prstGeom>
        </p:spPr>
      </p:pic>
      <p:sp>
        <p:nvSpPr>
          <p:cNvPr id="5" name="Down Arrow 4">
            <a:extLst>
              <a:ext uri="{FF2B5EF4-FFF2-40B4-BE49-F238E27FC236}">
                <a16:creationId xmlns:a16="http://schemas.microsoft.com/office/drawing/2014/main" id="{30F35B9C-0C44-3943-B45A-54BDC5A0FFA0}"/>
              </a:ext>
            </a:extLst>
          </p:cNvPr>
          <p:cNvSpPr/>
          <p:nvPr/>
        </p:nvSpPr>
        <p:spPr>
          <a:xfrm>
            <a:off x="7035115" y="4056597"/>
            <a:ext cx="434051" cy="885464"/>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6" name="Down Arrow 5">
            <a:extLst>
              <a:ext uri="{FF2B5EF4-FFF2-40B4-BE49-F238E27FC236}">
                <a16:creationId xmlns:a16="http://schemas.microsoft.com/office/drawing/2014/main" id="{DD2BA394-2EEB-044B-9F0F-74FE12E0877D}"/>
              </a:ext>
            </a:extLst>
          </p:cNvPr>
          <p:cNvSpPr/>
          <p:nvPr/>
        </p:nvSpPr>
        <p:spPr>
          <a:xfrm>
            <a:off x="3381968" y="4056597"/>
            <a:ext cx="434051" cy="885464"/>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1675837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0F102C-6660-CF49-8874-E641154F86BE}"/>
              </a:ext>
            </a:extLst>
          </p:cNvPr>
          <p:cNvSpPr>
            <a:spLocks noGrp="1"/>
          </p:cNvSpPr>
          <p:nvPr>
            <p:ph type="title"/>
          </p:nvPr>
        </p:nvSpPr>
        <p:spPr>
          <a:xfrm>
            <a:off x="0" y="0"/>
            <a:ext cx="7886700" cy="994172"/>
          </a:xfrm>
        </p:spPr>
        <p:txBody>
          <a:bodyPr/>
          <a:lstStyle/>
          <a:p>
            <a:pPr algn="l"/>
            <a:r>
              <a:rPr lang="en-US" b="1" dirty="0"/>
              <a:t>E-value</a:t>
            </a:r>
          </a:p>
        </p:txBody>
      </p:sp>
      <p:sp>
        <p:nvSpPr>
          <p:cNvPr id="3" name="Content Placeholder 2">
            <a:extLst>
              <a:ext uri="{FF2B5EF4-FFF2-40B4-BE49-F238E27FC236}">
                <a16:creationId xmlns:a16="http://schemas.microsoft.com/office/drawing/2014/main" id="{C74C18BA-1CE0-2C42-AF87-6D12C2CB9E1F}"/>
              </a:ext>
            </a:extLst>
          </p:cNvPr>
          <p:cNvSpPr>
            <a:spLocks noGrp="1"/>
          </p:cNvSpPr>
          <p:nvPr>
            <p:ph idx="1"/>
          </p:nvPr>
        </p:nvSpPr>
        <p:spPr>
          <a:xfrm>
            <a:off x="92787" y="1276350"/>
            <a:ext cx="8958426" cy="5476875"/>
          </a:xfrm>
        </p:spPr>
        <p:txBody>
          <a:bodyPr>
            <a:normAutofit fontScale="70000" lnSpcReduction="20000"/>
          </a:bodyPr>
          <a:lstStyle/>
          <a:p>
            <a:pPr marL="0" indent="0">
              <a:buNone/>
            </a:pPr>
            <a:r>
              <a:rPr lang="en-US" sz="3825" dirty="0"/>
              <a:t>The NCBI database is very large (billions of sequences)</a:t>
            </a:r>
          </a:p>
          <a:p>
            <a:pPr marL="0" indent="0">
              <a:buNone/>
            </a:pPr>
            <a:endParaRPr lang="en-US" sz="3825" dirty="0"/>
          </a:p>
          <a:p>
            <a:pPr marL="0" indent="0">
              <a:buNone/>
            </a:pPr>
            <a:r>
              <a:rPr lang="en-US" sz="3825" dirty="0"/>
              <a:t>Therefore, sometimes matches between sequences can occur by </a:t>
            </a:r>
            <a:r>
              <a:rPr lang="en-US" sz="3825" b="1" dirty="0"/>
              <a:t>chance</a:t>
            </a:r>
            <a:r>
              <a:rPr lang="en-US" sz="3825" dirty="0"/>
              <a:t> </a:t>
            </a:r>
          </a:p>
          <a:p>
            <a:pPr marL="0" indent="0">
              <a:buNone/>
            </a:pPr>
            <a:endParaRPr lang="en-US" sz="3825" dirty="0"/>
          </a:p>
          <a:p>
            <a:pPr marL="0" indent="0">
              <a:buNone/>
            </a:pPr>
            <a:r>
              <a:rPr lang="en-GB" sz="3825" dirty="0"/>
              <a:t>The E-value is how many times we would expect to see a match of this quality, between our sequence and a sequence in the database, </a:t>
            </a:r>
            <a:r>
              <a:rPr lang="en-GB" sz="3825" b="1" dirty="0"/>
              <a:t>by chance alone</a:t>
            </a:r>
          </a:p>
          <a:p>
            <a:pPr marL="0" indent="0">
              <a:buNone/>
            </a:pPr>
            <a:endParaRPr lang="en-GB" sz="3825" dirty="0"/>
          </a:p>
          <a:p>
            <a:pPr>
              <a:buFont typeface="Wingdings" panose="05000000000000000000" pitchFamily="2" charset="2"/>
              <a:buChar char="Ø"/>
            </a:pPr>
            <a:r>
              <a:rPr lang="en-GB" sz="3825" dirty="0"/>
              <a:t>If the E-value is high, the match is </a:t>
            </a:r>
            <a:r>
              <a:rPr lang="en-GB" sz="3825" b="1" dirty="0"/>
              <a:t>unreliable</a:t>
            </a:r>
            <a:r>
              <a:rPr lang="en-GB" sz="3825" dirty="0"/>
              <a:t>.</a:t>
            </a:r>
          </a:p>
          <a:p>
            <a:pPr>
              <a:buFont typeface="Wingdings" panose="05000000000000000000" pitchFamily="2" charset="2"/>
              <a:buChar char="Ø"/>
            </a:pPr>
            <a:r>
              <a:rPr lang="en-GB" sz="3825" dirty="0"/>
              <a:t>If the E-value is low, the match is </a:t>
            </a:r>
            <a:r>
              <a:rPr lang="en-GB" sz="3825" b="1" dirty="0"/>
              <a:t>reliable</a:t>
            </a:r>
            <a:r>
              <a:rPr lang="en-GB" sz="3825" dirty="0"/>
              <a:t>.</a:t>
            </a:r>
          </a:p>
          <a:p>
            <a:pPr>
              <a:buFont typeface="Wingdings" panose="05000000000000000000" pitchFamily="2" charset="2"/>
              <a:buChar char="Ø"/>
            </a:pPr>
            <a:r>
              <a:rPr lang="en-GB" sz="3825" dirty="0"/>
              <a:t>If the E-value is 0, the match is </a:t>
            </a:r>
            <a:r>
              <a:rPr lang="en-GB" sz="3825" b="1" dirty="0"/>
              <a:t>extremely reliable</a:t>
            </a:r>
            <a:r>
              <a:rPr lang="en-GB" sz="3825" dirty="0"/>
              <a:t>.</a:t>
            </a:r>
          </a:p>
          <a:p>
            <a:pPr marL="0" indent="0">
              <a:buNone/>
            </a:pPr>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8478613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76070-8A79-6742-8577-33EB72E5E46C}"/>
              </a:ext>
            </a:extLst>
          </p:cNvPr>
          <p:cNvSpPr>
            <a:spLocks noGrp="1"/>
          </p:cNvSpPr>
          <p:nvPr>
            <p:ph type="title"/>
          </p:nvPr>
        </p:nvSpPr>
        <p:spPr/>
        <p:txBody>
          <a:bodyPr/>
          <a:lstStyle/>
          <a:p>
            <a:pPr algn="l"/>
            <a:r>
              <a:rPr lang="en-US" dirty="0"/>
              <a:t>E-values</a:t>
            </a:r>
          </a:p>
        </p:txBody>
      </p:sp>
      <p:sp>
        <p:nvSpPr>
          <p:cNvPr id="3" name="Content Placeholder 2">
            <a:extLst>
              <a:ext uri="{FF2B5EF4-FFF2-40B4-BE49-F238E27FC236}">
                <a16:creationId xmlns:a16="http://schemas.microsoft.com/office/drawing/2014/main" id="{8B605D0E-B1B8-A449-9D0B-EBDEA278FE2E}"/>
              </a:ext>
            </a:extLst>
          </p:cNvPr>
          <p:cNvSpPr>
            <a:spLocks noGrp="1"/>
          </p:cNvSpPr>
          <p:nvPr>
            <p:ph idx="1"/>
          </p:nvPr>
        </p:nvSpPr>
        <p:spPr/>
        <p:txBody>
          <a:bodyPr>
            <a:normAutofit fontScale="85000" lnSpcReduction="10000"/>
          </a:bodyPr>
          <a:lstStyle/>
          <a:p>
            <a:pPr marL="0" indent="0">
              <a:buNone/>
            </a:pPr>
            <a:r>
              <a:rPr lang="en-US" dirty="0"/>
              <a:t>BLAST provides E-values in an way you may not be familiar with e.g.</a:t>
            </a:r>
          </a:p>
          <a:p>
            <a:pPr marL="0" indent="0">
              <a:buNone/>
            </a:pPr>
            <a:endParaRPr lang="en-US" dirty="0"/>
          </a:p>
          <a:p>
            <a:pPr marL="0" indent="0">
              <a:buNone/>
            </a:pPr>
            <a:r>
              <a:rPr lang="en-US" b="1" dirty="0">
                <a:solidFill>
                  <a:schemeClr val="accent1"/>
                </a:solidFill>
              </a:rPr>
              <a:t>5.2</a:t>
            </a:r>
            <a:r>
              <a:rPr lang="en-US" b="1" dirty="0">
                <a:solidFill>
                  <a:schemeClr val="accent2"/>
                </a:solidFill>
              </a:rPr>
              <a:t>e</a:t>
            </a:r>
            <a:r>
              <a:rPr lang="en-US" b="1" dirty="0">
                <a:solidFill>
                  <a:schemeClr val="accent5"/>
                </a:solidFill>
              </a:rPr>
              <a:t>-15</a:t>
            </a:r>
            <a:r>
              <a:rPr lang="en-US" dirty="0"/>
              <a:t>  - </a:t>
            </a:r>
            <a:r>
              <a:rPr lang="en-GB" dirty="0"/>
              <a:t>this is a way of representing numbers with a lot of digits without taking up too much space</a:t>
            </a:r>
          </a:p>
          <a:p>
            <a:pPr marL="0" indent="0">
              <a:buNone/>
            </a:pPr>
            <a:endParaRPr lang="en-US" dirty="0"/>
          </a:p>
          <a:p>
            <a:pPr marL="0" indent="0">
              <a:buNone/>
            </a:pPr>
            <a:r>
              <a:rPr lang="en-US" b="1" dirty="0"/>
              <a:t>Example:</a:t>
            </a:r>
          </a:p>
          <a:p>
            <a:pPr marL="0" indent="0">
              <a:buNone/>
            </a:pPr>
            <a:endParaRPr lang="en-US" dirty="0"/>
          </a:p>
          <a:p>
            <a:pPr marL="0" indent="0">
              <a:buNone/>
            </a:pPr>
            <a:r>
              <a:rPr lang="en-US" b="1" dirty="0">
                <a:solidFill>
                  <a:schemeClr val="accent1"/>
                </a:solidFill>
              </a:rPr>
              <a:t>5.2</a:t>
            </a:r>
            <a:r>
              <a:rPr lang="en-US" b="1" dirty="0">
                <a:solidFill>
                  <a:schemeClr val="accent2"/>
                </a:solidFill>
              </a:rPr>
              <a:t>e</a:t>
            </a:r>
            <a:r>
              <a:rPr lang="en-US" b="1" dirty="0">
                <a:solidFill>
                  <a:schemeClr val="accent5"/>
                </a:solidFill>
              </a:rPr>
              <a:t>-15</a:t>
            </a:r>
            <a:r>
              <a:rPr lang="en-US" b="1" dirty="0"/>
              <a:t>  			</a:t>
            </a:r>
            <a:r>
              <a:rPr lang="en-US" b="1" dirty="0">
                <a:solidFill>
                  <a:schemeClr val="accent1"/>
                </a:solidFill>
              </a:rPr>
              <a:t>5.2</a:t>
            </a:r>
            <a:r>
              <a:rPr lang="en-US" b="1" dirty="0">
                <a:solidFill>
                  <a:schemeClr val="accent2"/>
                </a:solidFill>
              </a:rPr>
              <a:t>x10</a:t>
            </a:r>
            <a:r>
              <a:rPr lang="en-US" b="1" baseline="30000" dirty="0">
                <a:solidFill>
                  <a:schemeClr val="accent5"/>
                </a:solidFill>
              </a:rPr>
              <a:t>-15</a:t>
            </a:r>
            <a:r>
              <a:rPr lang="en-US" b="1" baseline="30000" dirty="0"/>
              <a:t> 	 		</a:t>
            </a:r>
            <a:r>
              <a:rPr lang="en-US" b="1" dirty="0">
                <a:solidFill>
                  <a:schemeClr val="accent5"/>
                </a:solidFill>
              </a:rPr>
              <a:t>0.00000000000000</a:t>
            </a:r>
            <a:r>
              <a:rPr lang="en-US" b="1" dirty="0">
                <a:solidFill>
                  <a:schemeClr val="tx2"/>
                </a:solidFill>
              </a:rPr>
              <a:t>52</a:t>
            </a:r>
          </a:p>
          <a:p>
            <a:pPr marL="0" indent="0">
              <a:buNone/>
            </a:pPr>
            <a:endParaRPr lang="en-US" dirty="0"/>
          </a:p>
        </p:txBody>
      </p:sp>
      <p:sp>
        <p:nvSpPr>
          <p:cNvPr id="4" name="Right Arrow 3">
            <a:extLst>
              <a:ext uri="{FF2B5EF4-FFF2-40B4-BE49-F238E27FC236}">
                <a16:creationId xmlns:a16="http://schemas.microsoft.com/office/drawing/2014/main" id="{AB0008B8-2FC1-3F47-B4AD-4A8891627C68}"/>
              </a:ext>
            </a:extLst>
          </p:cNvPr>
          <p:cNvSpPr/>
          <p:nvPr/>
        </p:nvSpPr>
        <p:spPr>
          <a:xfrm>
            <a:off x="1824618" y="5174280"/>
            <a:ext cx="919976" cy="1670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Right Arrow 4">
            <a:extLst>
              <a:ext uri="{FF2B5EF4-FFF2-40B4-BE49-F238E27FC236}">
                <a16:creationId xmlns:a16="http://schemas.microsoft.com/office/drawing/2014/main" id="{4754D8D7-A93F-9F44-9976-A4F2A2EC9E61}"/>
              </a:ext>
            </a:extLst>
          </p:cNvPr>
          <p:cNvSpPr/>
          <p:nvPr/>
        </p:nvSpPr>
        <p:spPr>
          <a:xfrm>
            <a:off x="4112012" y="5174280"/>
            <a:ext cx="919976" cy="1670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40056258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19DC36E-411F-2D4B-A053-3E1DAA1616C3}"/>
              </a:ext>
            </a:extLst>
          </p:cNvPr>
          <p:cNvSpPr>
            <a:spLocks noGrp="1"/>
          </p:cNvSpPr>
          <p:nvPr>
            <p:ph idx="1"/>
          </p:nvPr>
        </p:nvSpPr>
        <p:spPr>
          <a:xfrm>
            <a:off x="466552" y="2211846"/>
            <a:ext cx="7886700" cy="4169904"/>
          </a:xfrm>
        </p:spPr>
        <p:txBody>
          <a:bodyPr/>
          <a:lstStyle/>
          <a:p>
            <a:pPr marL="0" indent="0">
              <a:buNone/>
            </a:pPr>
            <a:r>
              <a:rPr lang="en-US" sz="3300" dirty="0">
                <a:solidFill>
                  <a:srgbClr val="3C3AEB"/>
                </a:solidFill>
              </a:rPr>
              <a:t>Work in pairs</a:t>
            </a:r>
          </a:p>
          <a:p>
            <a:endParaRPr lang="en-US" sz="3300" dirty="0">
              <a:solidFill>
                <a:srgbClr val="3C3AEB"/>
              </a:solidFill>
            </a:endParaRPr>
          </a:p>
          <a:p>
            <a:pPr marL="0" indent="0">
              <a:buNone/>
            </a:pPr>
            <a:r>
              <a:rPr lang="en-US" sz="3300" dirty="0">
                <a:solidFill>
                  <a:srgbClr val="3C3AEB"/>
                </a:solidFill>
              </a:rPr>
              <a:t>Follow the instructions in the worksheet</a:t>
            </a:r>
          </a:p>
          <a:p>
            <a:pPr marL="0" indent="0">
              <a:buNone/>
            </a:pPr>
            <a:endParaRPr lang="en-US" sz="3300" dirty="0">
              <a:solidFill>
                <a:srgbClr val="3C3AEB"/>
              </a:solidFill>
            </a:endParaRPr>
          </a:p>
          <a:p>
            <a:pPr marL="0" indent="0">
              <a:buNone/>
            </a:pPr>
            <a:r>
              <a:rPr lang="en-US" sz="3300" dirty="0">
                <a:solidFill>
                  <a:srgbClr val="3C3AEB"/>
                </a:solidFill>
              </a:rPr>
              <a:t>Write your answers in the worksheet</a:t>
            </a:r>
            <a:endParaRPr lang="en-US" dirty="0"/>
          </a:p>
        </p:txBody>
      </p:sp>
      <p:pic>
        <p:nvPicPr>
          <p:cNvPr id="6" name="Picture 5">
            <a:extLst>
              <a:ext uri="{FF2B5EF4-FFF2-40B4-BE49-F238E27FC236}">
                <a16:creationId xmlns:a16="http://schemas.microsoft.com/office/drawing/2014/main" id="{640C46D6-B5D9-B14C-B762-57306B693337}"/>
              </a:ext>
            </a:extLst>
          </p:cNvPr>
          <p:cNvPicPr>
            <a:picLocks noChangeAspect="1"/>
          </p:cNvPicPr>
          <p:nvPr/>
        </p:nvPicPr>
        <p:blipFill>
          <a:blip r:embed="rId3"/>
          <a:stretch>
            <a:fillRect/>
          </a:stretch>
        </p:blipFill>
        <p:spPr>
          <a:xfrm>
            <a:off x="5451097" y="476250"/>
            <a:ext cx="3226351" cy="2157153"/>
          </a:xfrm>
          <a:prstGeom prst="rect">
            <a:avLst/>
          </a:prstGeom>
        </p:spPr>
      </p:pic>
    </p:spTree>
    <p:extLst>
      <p:ext uri="{BB962C8B-B14F-4D97-AF65-F5344CB8AC3E}">
        <p14:creationId xmlns:p14="http://schemas.microsoft.com/office/powerpoint/2010/main" val="39519210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E50E4-5E07-3B4B-9FDE-A29506CEC6F5}"/>
              </a:ext>
            </a:extLst>
          </p:cNvPr>
          <p:cNvSpPr>
            <a:spLocks noGrp="1"/>
          </p:cNvSpPr>
          <p:nvPr>
            <p:ph type="title"/>
          </p:nvPr>
        </p:nvSpPr>
        <p:spPr>
          <a:xfrm>
            <a:off x="1769046" y="-256873"/>
            <a:ext cx="5301213" cy="994172"/>
          </a:xfrm>
        </p:spPr>
        <p:txBody>
          <a:bodyPr>
            <a:normAutofit/>
          </a:bodyPr>
          <a:lstStyle/>
          <a:p>
            <a:r>
              <a:rPr lang="en-US" sz="3200" dirty="0"/>
              <a:t>Results</a:t>
            </a:r>
          </a:p>
        </p:txBody>
      </p:sp>
      <p:graphicFrame>
        <p:nvGraphicFramePr>
          <p:cNvPr id="5" name="Table 4">
            <a:extLst>
              <a:ext uri="{FF2B5EF4-FFF2-40B4-BE49-F238E27FC236}">
                <a16:creationId xmlns:a16="http://schemas.microsoft.com/office/drawing/2014/main" id="{A5970BD9-6D1E-4544-A9B2-E8E12F16955C}"/>
              </a:ext>
            </a:extLst>
          </p:cNvPr>
          <p:cNvGraphicFramePr>
            <a:graphicFrameLocks noGrp="1"/>
          </p:cNvGraphicFramePr>
          <p:nvPr>
            <p:extLst>
              <p:ext uri="{D42A27DB-BD31-4B8C-83A1-F6EECF244321}">
                <p14:modId xmlns:p14="http://schemas.microsoft.com/office/powerpoint/2010/main" val="1307722362"/>
              </p:ext>
            </p:extLst>
          </p:nvPr>
        </p:nvGraphicFramePr>
        <p:xfrm>
          <a:off x="480841" y="544574"/>
          <a:ext cx="8264157" cy="5973010"/>
        </p:xfrm>
        <a:graphic>
          <a:graphicData uri="http://schemas.openxmlformats.org/drawingml/2006/table">
            <a:tbl>
              <a:tblPr firstRow="1" firstCol="1" bandRow="1">
                <a:tableStyleId>{5C22544A-7EE6-4342-B048-85BDC9FD1C3A}</a:tableStyleId>
              </a:tblPr>
              <a:tblGrid>
                <a:gridCol w="1131662">
                  <a:extLst>
                    <a:ext uri="{9D8B030D-6E8A-4147-A177-3AD203B41FA5}">
                      <a16:colId xmlns:a16="http://schemas.microsoft.com/office/drawing/2014/main" val="1067454797"/>
                    </a:ext>
                  </a:extLst>
                </a:gridCol>
                <a:gridCol w="2670497">
                  <a:extLst>
                    <a:ext uri="{9D8B030D-6E8A-4147-A177-3AD203B41FA5}">
                      <a16:colId xmlns:a16="http://schemas.microsoft.com/office/drawing/2014/main" val="1794491720"/>
                    </a:ext>
                  </a:extLst>
                </a:gridCol>
                <a:gridCol w="2327047">
                  <a:extLst>
                    <a:ext uri="{9D8B030D-6E8A-4147-A177-3AD203B41FA5}">
                      <a16:colId xmlns:a16="http://schemas.microsoft.com/office/drawing/2014/main" val="2465157799"/>
                    </a:ext>
                  </a:extLst>
                </a:gridCol>
                <a:gridCol w="2134951">
                  <a:extLst>
                    <a:ext uri="{9D8B030D-6E8A-4147-A177-3AD203B41FA5}">
                      <a16:colId xmlns:a16="http://schemas.microsoft.com/office/drawing/2014/main" val="3151301609"/>
                    </a:ext>
                  </a:extLst>
                </a:gridCol>
              </a:tblGrid>
              <a:tr h="437519">
                <a:tc>
                  <a:txBody>
                    <a:bodyPr/>
                    <a:lstStyle/>
                    <a:p>
                      <a:r>
                        <a:rPr lang="en-GB" sz="1400" b="1">
                          <a:effectLst/>
                          <a:latin typeface="Calibri" panose="020F0502020204030204" pitchFamily="34" charset="0"/>
                          <a:ea typeface="Calibri" panose="020F0502020204030204" pitchFamily="34" charset="0"/>
                          <a:cs typeface="Times New Roman" panose="02020603050405020304" pitchFamily="18" charset="0"/>
                        </a:rPr>
                        <a:t>Sequence</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p>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b="1">
                          <a:effectLst/>
                          <a:latin typeface="Calibri" panose="020F0502020204030204" pitchFamily="34" charset="0"/>
                          <a:ea typeface="Calibri" panose="020F0502020204030204" pitchFamily="34" charset="0"/>
                          <a:cs typeface="Times New Roman" panose="02020603050405020304" pitchFamily="18" charset="0"/>
                        </a:rPr>
                        <a:t>Species – </a:t>
                      </a:r>
                      <a:r>
                        <a:rPr lang="en-GB" sz="1400" b="1" i="1">
                          <a:effectLst/>
                          <a:latin typeface="Calibri" panose="020F0502020204030204" pitchFamily="34" charset="0"/>
                          <a:ea typeface="Calibri" panose="020F0502020204030204" pitchFamily="34" charset="0"/>
                          <a:cs typeface="Times New Roman" panose="02020603050405020304" pitchFamily="18" charset="0"/>
                        </a:rPr>
                        <a:t>scientific name</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b="1">
                          <a:effectLst/>
                          <a:latin typeface="Calibri" panose="020F0502020204030204" pitchFamily="34" charset="0"/>
                          <a:ea typeface="Calibri" panose="020F0502020204030204" pitchFamily="34" charset="0"/>
                          <a:cs typeface="Times New Roman" panose="02020603050405020304" pitchFamily="18" charset="0"/>
                        </a:rPr>
                        <a:t>Species – common name</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b="1" dirty="0">
                          <a:effectLst/>
                          <a:latin typeface="Calibri" panose="020F0502020204030204" pitchFamily="34" charset="0"/>
                          <a:ea typeface="Calibri" panose="020F0502020204030204" pitchFamily="34" charset="0"/>
                          <a:cs typeface="Times New Roman" panose="02020603050405020304" pitchFamily="18" charset="0"/>
                        </a:rPr>
                        <a:t>E-value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51625955"/>
                  </a:ext>
                </a:extLst>
              </a:tr>
              <a:tr h="437519">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A</a:t>
                      </a:r>
                    </a:p>
                    <a:p>
                      <a:r>
                        <a:rPr lang="en-GB"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tc>
                <a:tc>
                  <a:txBody>
                    <a:bodyPr/>
                    <a:lstStyle/>
                    <a:p>
                      <a:r>
                        <a:rPr lang="en-GB" sz="1400" i="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Sus scrofa</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Pig</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1e-48</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93937418"/>
                  </a:ext>
                </a:extLst>
              </a:tr>
              <a:tr h="437519">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B</a:t>
                      </a:r>
                    </a:p>
                    <a:p>
                      <a:r>
                        <a:rPr lang="en-GB"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tc>
                <a:tc>
                  <a:txBody>
                    <a:bodyPr/>
                    <a:lstStyle/>
                    <a:p>
                      <a:r>
                        <a:rPr lang="en-GB" sz="1400" i="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Selar crumenophthalmus</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Bigeye scad (fish)</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0.002</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79110173"/>
                  </a:ext>
                </a:extLst>
              </a:tr>
              <a:tr h="437519">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C</a:t>
                      </a:r>
                    </a:p>
                    <a:p>
                      <a:r>
                        <a:rPr lang="en-GB"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tc>
                <a:tc>
                  <a:txBody>
                    <a:bodyPr/>
                    <a:lstStyle/>
                    <a:p>
                      <a:r>
                        <a:rPr lang="en-GB" sz="1400" i="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Sus scrofa</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Pig</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1e-48</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12980975"/>
                  </a:ext>
                </a:extLst>
              </a:tr>
              <a:tr h="437519">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D</a:t>
                      </a:r>
                    </a:p>
                    <a:p>
                      <a:r>
                        <a:rPr lang="en-GB"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tc>
                <a:tc>
                  <a:txBody>
                    <a:bodyPr/>
                    <a:lstStyle/>
                    <a:p>
                      <a:r>
                        <a:rPr lang="en-GB" sz="1400" i="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Bos taurus</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Cattle</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6e-47</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83527586"/>
                  </a:ext>
                </a:extLst>
              </a:tr>
              <a:tr h="437519">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E</a:t>
                      </a:r>
                    </a:p>
                    <a:p>
                      <a:r>
                        <a:rPr lang="en-GB"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tc>
                <a:tc>
                  <a:txBody>
                    <a:bodyPr/>
                    <a:lstStyle/>
                    <a:p>
                      <a:r>
                        <a:rPr lang="en-GB" sz="1400" i="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Sus scrofa</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Pig</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3e-50</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97519181"/>
                  </a:ext>
                </a:extLst>
              </a:tr>
              <a:tr h="437519">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F</a:t>
                      </a:r>
                    </a:p>
                    <a:p>
                      <a:r>
                        <a:rPr lang="en-GB"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tc>
                <a:tc>
                  <a:txBody>
                    <a:bodyPr/>
                    <a:lstStyle/>
                    <a:p>
                      <a:r>
                        <a:rPr lang="en-GB" sz="1400" i="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Tursiops truncatus</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Bottlenose dolphin</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0.033</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23393372"/>
                  </a:ext>
                </a:extLst>
              </a:tr>
              <a:tr h="437519">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G</a:t>
                      </a:r>
                    </a:p>
                    <a:p>
                      <a:r>
                        <a:rPr lang="en-GB"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No significant similarity found</a:t>
                      </a:r>
                      <a:r>
                        <a:rPr lang="en-GB" sz="1400" i="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92322203"/>
                  </a:ext>
                </a:extLst>
              </a:tr>
              <a:tr h="437519">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H</a:t>
                      </a:r>
                    </a:p>
                    <a:p>
                      <a:r>
                        <a:rPr lang="en-GB"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tc>
                <a:tc>
                  <a:txBody>
                    <a:bodyPr/>
                    <a:lstStyle/>
                    <a:p>
                      <a:r>
                        <a:rPr lang="en-GB" sz="1400" i="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Ovis aries</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Sheep</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6e-47</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57923514"/>
                  </a:ext>
                </a:extLst>
              </a:tr>
              <a:tr h="393173">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I</a:t>
                      </a:r>
                    </a:p>
                  </a:txBody>
                  <a:tcPr marL="68580" marR="68580" marT="0" marB="0"/>
                </a:tc>
                <a:tc>
                  <a:txBody>
                    <a:bodyPr/>
                    <a:lstStyle/>
                    <a:p>
                      <a:r>
                        <a:rPr lang="en-GB" sz="1400" i="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Sus scrofa</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Pig</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3e-50</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82161257"/>
                  </a:ext>
                </a:extLst>
              </a:tr>
              <a:tr h="413174">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J</a:t>
                      </a:r>
                    </a:p>
                  </a:txBody>
                  <a:tcPr marL="68580" marR="68580" marT="0" marB="0"/>
                </a:tc>
                <a:tc>
                  <a:txBody>
                    <a:bodyPr/>
                    <a:lstStyle/>
                    <a:p>
                      <a:r>
                        <a:rPr lang="en-GB" sz="1400" i="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Homo sapiens</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Human</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5e-48</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95561658"/>
                  </a:ext>
                </a:extLst>
              </a:tr>
              <a:tr h="409664">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K</a:t>
                      </a:r>
                    </a:p>
                  </a:txBody>
                  <a:tcPr marL="68580" marR="68580" marT="0" marB="0"/>
                </a:tc>
                <a:tc>
                  <a:txBody>
                    <a:bodyPr/>
                    <a:lstStyle/>
                    <a:p>
                      <a:r>
                        <a:rPr lang="en-GB" sz="1400" i="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Scinax sp. 2 LFSRF-2021</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Snouted tree frog</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0.011</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57703766"/>
                  </a:ext>
                </a:extLst>
              </a:tr>
              <a:tr h="409664">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L</a:t>
                      </a:r>
                    </a:p>
                  </a:txBody>
                  <a:tcPr marL="68580" marR="68580" marT="0" marB="0"/>
                </a:tc>
                <a:tc>
                  <a:txBody>
                    <a:bodyPr/>
                    <a:lstStyle/>
                    <a:p>
                      <a:r>
                        <a:rPr lang="en-GB" sz="1400" i="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Gallus gallus</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Chicken</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1e-48</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76310860"/>
                  </a:ext>
                </a:extLst>
              </a:tr>
              <a:tr h="409664">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M</a:t>
                      </a:r>
                    </a:p>
                  </a:txBody>
                  <a:tcPr marL="68580" marR="68580" marT="0" marB="0"/>
                </a:tc>
                <a:tc>
                  <a:txBody>
                    <a:bodyPr/>
                    <a:lstStyle/>
                    <a:p>
                      <a:r>
                        <a:rPr lang="en-GB" sz="1400" i="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Neomerinthe hemingwayi</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Spinycheek scorpionfish</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0.002</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26127437"/>
                  </a:ext>
                </a:extLst>
              </a:tr>
            </a:tbl>
          </a:graphicData>
        </a:graphic>
      </p:graphicFrame>
      <p:sp>
        <p:nvSpPr>
          <p:cNvPr id="3" name="TextBox 2">
            <a:extLst>
              <a:ext uri="{FF2B5EF4-FFF2-40B4-BE49-F238E27FC236}">
                <a16:creationId xmlns:a16="http://schemas.microsoft.com/office/drawing/2014/main" id="{073D5090-64AD-4986-87AF-4100E7097BA7}"/>
              </a:ext>
            </a:extLst>
          </p:cNvPr>
          <p:cNvSpPr txBox="1"/>
          <p:nvPr/>
        </p:nvSpPr>
        <p:spPr>
          <a:xfrm>
            <a:off x="1940510" y="6521678"/>
            <a:ext cx="5262979" cy="276999"/>
          </a:xfrm>
          <a:prstGeom prst="rect">
            <a:avLst/>
          </a:prstGeom>
          <a:noFill/>
        </p:spPr>
        <p:txBody>
          <a:bodyPr wrap="none" rtlCol="0">
            <a:spAutoFit/>
          </a:bodyPr>
          <a:lstStyle/>
          <a:p>
            <a:r>
              <a:rPr lang="en-GB" sz="1200" dirty="0"/>
              <a:t>E-values may vary slightly, due to daily updates to the sequence database</a:t>
            </a:r>
          </a:p>
        </p:txBody>
      </p:sp>
      <p:pic>
        <p:nvPicPr>
          <p:cNvPr id="6" name="Graphic 5" descr="Checkmark with solid fill">
            <a:extLst>
              <a:ext uri="{FF2B5EF4-FFF2-40B4-BE49-F238E27FC236}">
                <a16:creationId xmlns:a16="http://schemas.microsoft.com/office/drawing/2014/main" id="{B71AA862-3BD0-410A-9CEC-44A7990A87F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75149" y="940152"/>
            <a:ext cx="487101" cy="487101"/>
          </a:xfrm>
          <a:prstGeom prst="rect">
            <a:avLst/>
          </a:prstGeom>
        </p:spPr>
      </p:pic>
      <p:pic>
        <p:nvPicPr>
          <p:cNvPr id="13" name="Graphic 12" descr="Close with solid fill">
            <a:extLst>
              <a:ext uri="{FF2B5EF4-FFF2-40B4-BE49-F238E27FC236}">
                <a16:creationId xmlns:a16="http://schemas.microsoft.com/office/drawing/2014/main" id="{D491CB0A-6640-488C-A1B8-2442C503B75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49984" y="1427253"/>
            <a:ext cx="445925" cy="445925"/>
          </a:xfrm>
          <a:prstGeom prst="rect">
            <a:avLst/>
          </a:prstGeom>
        </p:spPr>
      </p:pic>
      <p:pic>
        <p:nvPicPr>
          <p:cNvPr id="14" name="Graphic 13" descr="Checkmark with solid fill">
            <a:extLst>
              <a:ext uri="{FF2B5EF4-FFF2-40B4-BE49-F238E27FC236}">
                <a16:creationId xmlns:a16="http://schemas.microsoft.com/office/drawing/2014/main" id="{874CA044-2432-4C98-B552-AE1B49FBFD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52806" y="1772555"/>
            <a:ext cx="487101" cy="487101"/>
          </a:xfrm>
          <a:prstGeom prst="rect">
            <a:avLst/>
          </a:prstGeom>
        </p:spPr>
      </p:pic>
      <p:pic>
        <p:nvPicPr>
          <p:cNvPr id="15" name="Graphic 14" descr="Checkmark with solid fill">
            <a:extLst>
              <a:ext uri="{FF2B5EF4-FFF2-40B4-BE49-F238E27FC236}">
                <a16:creationId xmlns:a16="http://schemas.microsoft.com/office/drawing/2014/main" id="{A57F0573-2243-475B-AC93-D7879B466F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65948" y="3981338"/>
            <a:ext cx="487101" cy="487101"/>
          </a:xfrm>
          <a:prstGeom prst="rect">
            <a:avLst/>
          </a:prstGeom>
        </p:spPr>
      </p:pic>
      <p:pic>
        <p:nvPicPr>
          <p:cNvPr id="16" name="Graphic 15" descr="Checkmark with solid fill">
            <a:extLst>
              <a:ext uri="{FF2B5EF4-FFF2-40B4-BE49-F238E27FC236}">
                <a16:creationId xmlns:a16="http://schemas.microsoft.com/office/drawing/2014/main" id="{3417653C-048D-461F-937F-235D30E205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75148" y="2280403"/>
            <a:ext cx="487101" cy="487101"/>
          </a:xfrm>
          <a:prstGeom prst="rect">
            <a:avLst/>
          </a:prstGeom>
        </p:spPr>
      </p:pic>
      <p:pic>
        <p:nvPicPr>
          <p:cNvPr id="17" name="Graphic 16" descr="Checkmark with solid fill">
            <a:extLst>
              <a:ext uri="{FF2B5EF4-FFF2-40B4-BE49-F238E27FC236}">
                <a16:creationId xmlns:a16="http://schemas.microsoft.com/office/drawing/2014/main" id="{768906EA-63CB-4A19-8812-095778CEE9F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76315" y="4419679"/>
            <a:ext cx="487101" cy="487101"/>
          </a:xfrm>
          <a:prstGeom prst="rect">
            <a:avLst/>
          </a:prstGeom>
        </p:spPr>
      </p:pic>
      <p:pic>
        <p:nvPicPr>
          <p:cNvPr id="18" name="Graphic 17" descr="Checkmark with solid fill">
            <a:extLst>
              <a:ext uri="{FF2B5EF4-FFF2-40B4-BE49-F238E27FC236}">
                <a16:creationId xmlns:a16="http://schemas.microsoft.com/office/drawing/2014/main" id="{1B67FFA9-243E-4553-922E-ED8BCCFAA96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59937" y="5674297"/>
            <a:ext cx="487101" cy="487101"/>
          </a:xfrm>
          <a:prstGeom prst="rect">
            <a:avLst/>
          </a:prstGeom>
        </p:spPr>
      </p:pic>
      <p:pic>
        <p:nvPicPr>
          <p:cNvPr id="19" name="Graphic 18" descr="Checkmark with solid fill">
            <a:extLst>
              <a:ext uri="{FF2B5EF4-FFF2-40B4-BE49-F238E27FC236}">
                <a16:creationId xmlns:a16="http://schemas.microsoft.com/office/drawing/2014/main" id="{1C49CDF9-D97D-4F0F-A30C-D381EC18076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49984" y="5239524"/>
            <a:ext cx="487101" cy="487101"/>
          </a:xfrm>
          <a:prstGeom prst="rect">
            <a:avLst/>
          </a:prstGeom>
        </p:spPr>
      </p:pic>
      <p:pic>
        <p:nvPicPr>
          <p:cNvPr id="20" name="Graphic 19" descr="Close with solid fill">
            <a:extLst>
              <a:ext uri="{FF2B5EF4-FFF2-40B4-BE49-F238E27FC236}">
                <a16:creationId xmlns:a16="http://schemas.microsoft.com/office/drawing/2014/main" id="{132B45ED-E392-4F95-BAB0-5E32B228A2C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65949" y="3167370"/>
            <a:ext cx="445925" cy="445925"/>
          </a:xfrm>
          <a:prstGeom prst="rect">
            <a:avLst/>
          </a:prstGeom>
        </p:spPr>
      </p:pic>
      <p:pic>
        <p:nvPicPr>
          <p:cNvPr id="21" name="Graphic 20" descr="Close with solid fill">
            <a:extLst>
              <a:ext uri="{FF2B5EF4-FFF2-40B4-BE49-F238E27FC236}">
                <a16:creationId xmlns:a16="http://schemas.microsoft.com/office/drawing/2014/main" id="{07A9B1A2-1A39-4B07-A716-142E510A7B7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75149" y="3594942"/>
            <a:ext cx="445925" cy="445925"/>
          </a:xfrm>
          <a:prstGeom prst="rect">
            <a:avLst/>
          </a:prstGeom>
        </p:spPr>
      </p:pic>
      <p:pic>
        <p:nvPicPr>
          <p:cNvPr id="22" name="Graphic 21" descr="Checkmark with solid fill">
            <a:extLst>
              <a:ext uri="{FF2B5EF4-FFF2-40B4-BE49-F238E27FC236}">
                <a16:creationId xmlns:a16="http://schemas.microsoft.com/office/drawing/2014/main" id="{06B41095-A075-47AA-AD68-718E2A35C75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65949" y="2663263"/>
            <a:ext cx="487101" cy="487101"/>
          </a:xfrm>
          <a:prstGeom prst="rect">
            <a:avLst/>
          </a:prstGeom>
        </p:spPr>
      </p:pic>
      <p:pic>
        <p:nvPicPr>
          <p:cNvPr id="23" name="Graphic 22" descr="Checkmark with solid fill">
            <a:extLst>
              <a:ext uri="{FF2B5EF4-FFF2-40B4-BE49-F238E27FC236}">
                <a16:creationId xmlns:a16="http://schemas.microsoft.com/office/drawing/2014/main" id="{844CB878-F498-4BDE-8AD3-EB20060D6E6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56455" y="4852193"/>
            <a:ext cx="487101" cy="487101"/>
          </a:xfrm>
          <a:prstGeom prst="rect">
            <a:avLst/>
          </a:prstGeom>
        </p:spPr>
      </p:pic>
      <p:pic>
        <p:nvPicPr>
          <p:cNvPr id="24" name="Graphic 23" descr="Close with solid fill">
            <a:extLst>
              <a:ext uri="{FF2B5EF4-FFF2-40B4-BE49-F238E27FC236}">
                <a16:creationId xmlns:a16="http://schemas.microsoft.com/office/drawing/2014/main" id="{05F8A9C1-382D-47B3-B8FE-DA5E59B8AD0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73393" y="6080162"/>
            <a:ext cx="445925" cy="445925"/>
          </a:xfrm>
          <a:prstGeom prst="rect">
            <a:avLst/>
          </a:prstGeom>
        </p:spPr>
      </p:pic>
    </p:spTree>
    <p:extLst>
      <p:ext uri="{BB962C8B-B14F-4D97-AF65-F5344CB8AC3E}">
        <p14:creationId xmlns:p14="http://schemas.microsoft.com/office/powerpoint/2010/main" val="393274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8A6B8-1962-E649-9FA1-643E02866856}"/>
              </a:ext>
            </a:extLst>
          </p:cNvPr>
          <p:cNvSpPr>
            <a:spLocks noGrp="1"/>
          </p:cNvSpPr>
          <p:nvPr>
            <p:ph type="title"/>
          </p:nvPr>
        </p:nvSpPr>
        <p:spPr>
          <a:xfrm>
            <a:off x="0" y="0"/>
            <a:ext cx="7886700" cy="994172"/>
          </a:xfrm>
        </p:spPr>
        <p:txBody>
          <a:bodyPr/>
          <a:lstStyle/>
          <a:p>
            <a:pPr algn="l"/>
            <a:r>
              <a:rPr lang="en-GB" dirty="0"/>
              <a:t>No match?</a:t>
            </a:r>
          </a:p>
        </p:txBody>
      </p:sp>
      <p:sp>
        <p:nvSpPr>
          <p:cNvPr id="3" name="Content Placeholder 2">
            <a:extLst>
              <a:ext uri="{FF2B5EF4-FFF2-40B4-BE49-F238E27FC236}">
                <a16:creationId xmlns:a16="http://schemas.microsoft.com/office/drawing/2014/main" id="{3074F603-1C51-7C43-9C94-6037CDCAF930}"/>
              </a:ext>
            </a:extLst>
          </p:cNvPr>
          <p:cNvSpPr>
            <a:spLocks noGrp="1"/>
          </p:cNvSpPr>
          <p:nvPr>
            <p:ph idx="1"/>
          </p:nvPr>
        </p:nvSpPr>
        <p:spPr>
          <a:xfrm>
            <a:off x="707348" y="1296381"/>
            <a:ext cx="7886700" cy="994172"/>
          </a:xfrm>
        </p:spPr>
        <p:txBody>
          <a:bodyPr>
            <a:normAutofit fontScale="92500" lnSpcReduction="10000"/>
          </a:bodyPr>
          <a:lstStyle/>
          <a:p>
            <a:pPr>
              <a:buFont typeface="Wingdings" panose="05000000000000000000" pitchFamily="2" charset="2"/>
              <a:buChar char="Ø"/>
            </a:pPr>
            <a:r>
              <a:rPr lang="en-GB" sz="3400" dirty="0"/>
              <a:t>Sometimes we find no match to our sequence in the database</a:t>
            </a:r>
          </a:p>
          <a:p>
            <a:endParaRPr lang="en-GB" dirty="0"/>
          </a:p>
        </p:txBody>
      </p:sp>
      <p:sp>
        <p:nvSpPr>
          <p:cNvPr id="4" name="TextBox 3">
            <a:extLst>
              <a:ext uri="{FF2B5EF4-FFF2-40B4-BE49-F238E27FC236}">
                <a16:creationId xmlns:a16="http://schemas.microsoft.com/office/drawing/2014/main" id="{0CD24D4F-6F21-444D-95EE-5DC01A9907DB}"/>
              </a:ext>
            </a:extLst>
          </p:cNvPr>
          <p:cNvSpPr txBox="1"/>
          <p:nvPr/>
        </p:nvSpPr>
        <p:spPr>
          <a:xfrm>
            <a:off x="504982" y="2558720"/>
            <a:ext cx="3711002" cy="3993401"/>
          </a:xfrm>
          <a:prstGeom prst="rect">
            <a:avLst/>
          </a:prstGeom>
          <a:noFill/>
        </p:spPr>
        <p:txBody>
          <a:bodyPr wrap="square" rtlCol="0">
            <a:spAutoFit/>
          </a:bodyPr>
          <a:lstStyle/>
          <a:p>
            <a:pPr marL="342900" indent="-342900">
              <a:buFont typeface="Wingdings" panose="05000000000000000000" pitchFamily="2" charset="2"/>
              <a:buChar char="Ø"/>
            </a:pPr>
            <a:r>
              <a:rPr lang="en-GB" sz="2400" dirty="0"/>
              <a:t>This could be because: </a:t>
            </a:r>
          </a:p>
          <a:p>
            <a:endParaRPr lang="en-GB" sz="2400" dirty="0"/>
          </a:p>
          <a:p>
            <a:pPr marL="800100" lvl="1" indent="-342900">
              <a:buFont typeface="Wingdings" panose="05000000000000000000" pitchFamily="2" charset="2"/>
              <a:buChar char="v"/>
            </a:pPr>
            <a:r>
              <a:rPr lang="en-GB" sz="2400" dirty="0"/>
              <a:t>Our sequence is incorrect – </a:t>
            </a:r>
            <a:r>
              <a:rPr lang="en-GB" sz="2400" b="1" dirty="0"/>
              <a:t>sequencing error</a:t>
            </a:r>
          </a:p>
          <a:p>
            <a:pPr marL="800100" lvl="1" indent="-342900">
              <a:buFont typeface="Wingdings" panose="05000000000000000000" pitchFamily="2" charset="2"/>
              <a:buChar char="v"/>
            </a:pPr>
            <a:endParaRPr lang="en-GB" sz="2400" dirty="0"/>
          </a:p>
          <a:p>
            <a:pPr marL="800100" lvl="1" indent="-342900">
              <a:buFont typeface="Wingdings" panose="05000000000000000000" pitchFamily="2" charset="2"/>
              <a:buChar char="v"/>
            </a:pPr>
            <a:r>
              <a:rPr lang="en-GB" sz="2400" dirty="0"/>
              <a:t>Our sequence is novel/new and has not been sequenced before</a:t>
            </a:r>
          </a:p>
          <a:p>
            <a:endParaRPr lang="en-GB" sz="1400" dirty="0"/>
          </a:p>
        </p:txBody>
      </p:sp>
      <p:pic>
        <p:nvPicPr>
          <p:cNvPr id="5" name="Picture 4">
            <a:extLst>
              <a:ext uri="{FF2B5EF4-FFF2-40B4-BE49-F238E27FC236}">
                <a16:creationId xmlns:a16="http://schemas.microsoft.com/office/drawing/2014/main" id="{6541EF59-07E8-6A45-A143-9E6A7205C3F2}"/>
              </a:ext>
            </a:extLst>
          </p:cNvPr>
          <p:cNvPicPr>
            <a:picLocks noChangeAspect="1"/>
          </p:cNvPicPr>
          <p:nvPr/>
        </p:nvPicPr>
        <p:blipFill>
          <a:blip r:embed="rId2"/>
          <a:stretch>
            <a:fillRect/>
          </a:stretch>
        </p:blipFill>
        <p:spPr>
          <a:xfrm>
            <a:off x="4682430" y="2610090"/>
            <a:ext cx="4078019" cy="2951529"/>
          </a:xfrm>
          <a:prstGeom prst="rect">
            <a:avLst/>
          </a:prstGeom>
        </p:spPr>
      </p:pic>
    </p:spTree>
    <p:extLst>
      <p:ext uri="{BB962C8B-B14F-4D97-AF65-F5344CB8AC3E}">
        <p14:creationId xmlns:p14="http://schemas.microsoft.com/office/powerpoint/2010/main" val="1317963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E9BB752-9CD7-A246-A30F-E582C263C1BA}"/>
              </a:ext>
            </a:extLst>
          </p:cNvPr>
          <p:cNvSpPr>
            <a:spLocks noGrp="1"/>
          </p:cNvSpPr>
          <p:nvPr>
            <p:ph idx="1"/>
          </p:nvPr>
        </p:nvSpPr>
        <p:spPr>
          <a:xfrm>
            <a:off x="295335" y="1151165"/>
            <a:ext cx="5925851" cy="4649874"/>
          </a:xfrm>
        </p:spPr>
        <p:txBody>
          <a:bodyPr>
            <a:normAutofit fontScale="62500" lnSpcReduction="20000"/>
          </a:bodyPr>
          <a:lstStyle/>
          <a:p>
            <a:pPr>
              <a:buFont typeface="Wingdings" panose="05000000000000000000" pitchFamily="2" charset="2"/>
              <a:buChar char="Ø"/>
            </a:pPr>
            <a:r>
              <a:rPr lang="en-GB" dirty="0"/>
              <a:t>DNA is a chemical made up of two long molecules, arranged in a structure called a </a:t>
            </a:r>
            <a:r>
              <a:rPr lang="en-GB" b="1" dirty="0">
                <a:solidFill>
                  <a:srgbClr val="3C3AEB"/>
                </a:solidFill>
              </a:rPr>
              <a:t>double-helix</a:t>
            </a:r>
            <a:r>
              <a:rPr lang="en-GB" dirty="0">
                <a:solidFill>
                  <a:srgbClr val="3C3AEB"/>
                </a:solidFill>
              </a:rPr>
              <a:t>. </a:t>
            </a:r>
          </a:p>
          <a:p>
            <a:pPr>
              <a:buFont typeface="Wingdings" panose="05000000000000000000" pitchFamily="2" charset="2"/>
              <a:buChar char="Ø"/>
            </a:pPr>
            <a:endParaRPr lang="en-GB" dirty="0"/>
          </a:p>
          <a:p>
            <a:pPr>
              <a:buFont typeface="Wingdings" panose="05000000000000000000" pitchFamily="2" charset="2"/>
              <a:buChar char="Ø"/>
            </a:pPr>
            <a:r>
              <a:rPr lang="en-GB" dirty="0"/>
              <a:t>4 chemical bases (nucleotides) – </a:t>
            </a:r>
            <a:r>
              <a:rPr lang="en-GB" b="1" dirty="0"/>
              <a:t>A</a:t>
            </a:r>
            <a:r>
              <a:rPr lang="en-GB" dirty="0"/>
              <a:t>denine, </a:t>
            </a:r>
            <a:r>
              <a:rPr lang="en-GB" b="1" dirty="0"/>
              <a:t>T</a:t>
            </a:r>
            <a:r>
              <a:rPr lang="en-GB" dirty="0"/>
              <a:t>hymine, </a:t>
            </a:r>
            <a:r>
              <a:rPr lang="en-GB" b="1" dirty="0"/>
              <a:t>G</a:t>
            </a:r>
            <a:r>
              <a:rPr lang="en-GB" dirty="0"/>
              <a:t>uanine and </a:t>
            </a:r>
            <a:r>
              <a:rPr lang="en-GB" b="1" dirty="0"/>
              <a:t>C</a:t>
            </a:r>
            <a:r>
              <a:rPr lang="en-GB" dirty="0"/>
              <a:t>ytosine.</a:t>
            </a:r>
          </a:p>
          <a:p>
            <a:pPr>
              <a:buFont typeface="Wingdings" panose="05000000000000000000" pitchFamily="2" charset="2"/>
              <a:buChar char="Ø"/>
            </a:pPr>
            <a:endParaRPr lang="en-GB" dirty="0"/>
          </a:p>
          <a:p>
            <a:pPr>
              <a:buFont typeface="Wingdings" panose="05000000000000000000" pitchFamily="2" charset="2"/>
              <a:buChar char="Ø"/>
            </a:pPr>
            <a:r>
              <a:rPr lang="en-GB" dirty="0"/>
              <a:t>The sequence of bases in a DNA molecule can determine the order of </a:t>
            </a:r>
            <a:r>
              <a:rPr lang="en-GB" b="1" u="sng" dirty="0"/>
              <a:t>amino acids</a:t>
            </a:r>
            <a:r>
              <a:rPr lang="en-GB" dirty="0"/>
              <a:t> in a protein molecule.</a:t>
            </a:r>
          </a:p>
          <a:p>
            <a:pPr>
              <a:buFont typeface="Wingdings" panose="05000000000000000000" pitchFamily="2" charset="2"/>
              <a:buChar char="Ø"/>
            </a:pPr>
            <a:endParaRPr lang="en-GB" dirty="0"/>
          </a:p>
          <a:p>
            <a:pPr>
              <a:buFont typeface="Wingdings" panose="05000000000000000000" pitchFamily="2" charset="2"/>
              <a:buChar char="Ø"/>
            </a:pPr>
            <a:r>
              <a:rPr lang="en-GB" dirty="0"/>
              <a:t>This is the basis of the </a:t>
            </a:r>
            <a:r>
              <a:rPr lang="en-GB" b="1" u="sng" dirty="0"/>
              <a:t>genetic code</a:t>
            </a:r>
            <a:r>
              <a:rPr lang="en-GB" dirty="0"/>
              <a:t>.</a:t>
            </a:r>
          </a:p>
          <a:p>
            <a:pPr>
              <a:buFont typeface="Wingdings" panose="05000000000000000000" pitchFamily="2" charset="2"/>
              <a:buChar char="Ø"/>
            </a:pPr>
            <a:endParaRPr lang="en-GB" dirty="0"/>
          </a:p>
          <a:p>
            <a:pPr>
              <a:buFont typeface="Wingdings" panose="05000000000000000000" pitchFamily="2" charset="2"/>
              <a:buChar char="Ø"/>
            </a:pPr>
            <a:r>
              <a:rPr lang="en-GB" dirty="0"/>
              <a:t>It contains all the instructions that a living organism needs to grow, reproduce and function.</a:t>
            </a:r>
          </a:p>
          <a:p>
            <a:endParaRPr lang="en-GB" b="1" dirty="0"/>
          </a:p>
          <a:p>
            <a:endParaRPr lang="en-GB" dirty="0"/>
          </a:p>
          <a:p>
            <a:pPr marL="0" indent="0">
              <a:buNone/>
            </a:pPr>
            <a:endParaRPr lang="en-US" dirty="0"/>
          </a:p>
        </p:txBody>
      </p:sp>
      <p:pic>
        <p:nvPicPr>
          <p:cNvPr id="4" name="Picture 3">
            <a:extLst>
              <a:ext uri="{FF2B5EF4-FFF2-40B4-BE49-F238E27FC236}">
                <a16:creationId xmlns:a16="http://schemas.microsoft.com/office/drawing/2014/main" id="{64B4257E-4DEC-934C-A3B8-9C5BCB9EEE1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21186" y="1838936"/>
            <a:ext cx="2729348" cy="3368415"/>
          </a:xfrm>
          <a:prstGeom prst="rect">
            <a:avLst/>
          </a:prstGeom>
        </p:spPr>
      </p:pic>
    </p:spTree>
    <p:extLst>
      <p:ext uri="{BB962C8B-B14F-4D97-AF65-F5344CB8AC3E}">
        <p14:creationId xmlns:p14="http://schemas.microsoft.com/office/powerpoint/2010/main" val="4970152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B837C-CC17-458C-9A67-46C7F0CEA7C5}"/>
              </a:ext>
            </a:extLst>
          </p:cNvPr>
          <p:cNvSpPr>
            <a:spLocks noGrp="1"/>
          </p:cNvSpPr>
          <p:nvPr>
            <p:ph type="title"/>
          </p:nvPr>
        </p:nvSpPr>
        <p:spPr>
          <a:xfrm>
            <a:off x="524933" y="220452"/>
            <a:ext cx="8229600" cy="1143000"/>
          </a:xfrm>
        </p:spPr>
        <p:txBody>
          <a:bodyPr/>
          <a:lstStyle/>
          <a:p>
            <a:r>
              <a:rPr lang="en-GB" dirty="0"/>
              <a:t>High E values</a:t>
            </a:r>
          </a:p>
        </p:txBody>
      </p:sp>
      <p:pic>
        <p:nvPicPr>
          <p:cNvPr id="5" name="Picture 4">
            <a:extLst>
              <a:ext uri="{FF2B5EF4-FFF2-40B4-BE49-F238E27FC236}">
                <a16:creationId xmlns:a16="http://schemas.microsoft.com/office/drawing/2014/main" id="{21FC8562-52AE-46A9-BA17-B7E5724D4ADD}"/>
              </a:ext>
            </a:extLst>
          </p:cNvPr>
          <p:cNvPicPr>
            <a:picLocks noChangeAspect="1"/>
          </p:cNvPicPr>
          <p:nvPr/>
        </p:nvPicPr>
        <p:blipFill>
          <a:blip r:embed="rId3"/>
          <a:stretch>
            <a:fillRect/>
          </a:stretch>
        </p:blipFill>
        <p:spPr>
          <a:xfrm>
            <a:off x="4890347" y="3684735"/>
            <a:ext cx="4111413" cy="3008351"/>
          </a:xfrm>
          <a:prstGeom prst="rect">
            <a:avLst/>
          </a:prstGeom>
        </p:spPr>
      </p:pic>
      <p:pic>
        <p:nvPicPr>
          <p:cNvPr id="9" name="Picture 8">
            <a:extLst>
              <a:ext uri="{FF2B5EF4-FFF2-40B4-BE49-F238E27FC236}">
                <a16:creationId xmlns:a16="http://schemas.microsoft.com/office/drawing/2014/main" id="{0AAE2F85-B5B5-4777-813F-41F86E383CF1}"/>
              </a:ext>
            </a:extLst>
          </p:cNvPr>
          <p:cNvPicPr>
            <a:picLocks noChangeAspect="1"/>
          </p:cNvPicPr>
          <p:nvPr/>
        </p:nvPicPr>
        <p:blipFill>
          <a:blip r:embed="rId4"/>
          <a:stretch>
            <a:fillRect/>
          </a:stretch>
        </p:blipFill>
        <p:spPr>
          <a:xfrm flipH="1">
            <a:off x="209974" y="1192004"/>
            <a:ext cx="2980266" cy="1986845"/>
          </a:xfrm>
          <a:prstGeom prst="rect">
            <a:avLst/>
          </a:prstGeom>
        </p:spPr>
      </p:pic>
      <p:pic>
        <p:nvPicPr>
          <p:cNvPr id="1026" name="Picture 2">
            <a:extLst>
              <a:ext uri="{FF2B5EF4-FFF2-40B4-BE49-F238E27FC236}">
                <a16:creationId xmlns:a16="http://schemas.microsoft.com/office/drawing/2014/main" id="{D65A4FA1-3A99-41DF-8D4E-680485F4B0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9204" y="2695786"/>
            <a:ext cx="2863577" cy="2147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0924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3CCBF-6109-284B-806B-EADB087B413C}"/>
              </a:ext>
            </a:extLst>
          </p:cNvPr>
          <p:cNvSpPr>
            <a:spLocks noGrp="1"/>
          </p:cNvSpPr>
          <p:nvPr>
            <p:ph type="title"/>
          </p:nvPr>
        </p:nvSpPr>
        <p:spPr/>
        <p:txBody>
          <a:bodyPr>
            <a:normAutofit fontScale="90000"/>
          </a:bodyPr>
          <a:lstStyle/>
          <a:p>
            <a:r>
              <a:rPr lang="en-US" dirty="0"/>
              <a:t>Why might we find other animal DNA in a pork sausage?</a:t>
            </a:r>
          </a:p>
        </p:txBody>
      </p:sp>
      <p:sp>
        <p:nvSpPr>
          <p:cNvPr id="3" name="Content Placeholder 2">
            <a:extLst>
              <a:ext uri="{FF2B5EF4-FFF2-40B4-BE49-F238E27FC236}">
                <a16:creationId xmlns:a16="http://schemas.microsoft.com/office/drawing/2014/main" id="{1370C830-78CB-CE41-A115-46B88671C66E}"/>
              </a:ext>
            </a:extLst>
          </p:cNvPr>
          <p:cNvSpPr>
            <a:spLocks noGrp="1"/>
          </p:cNvSpPr>
          <p:nvPr>
            <p:ph idx="1"/>
          </p:nvPr>
        </p:nvSpPr>
        <p:spPr>
          <a:xfrm>
            <a:off x="404914" y="1982079"/>
            <a:ext cx="4167086" cy="3263504"/>
          </a:xfrm>
        </p:spPr>
        <p:txBody>
          <a:bodyPr/>
          <a:lstStyle/>
          <a:p>
            <a:pPr marL="0" indent="0">
              <a:buNone/>
            </a:pPr>
            <a:r>
              <a:rPr lang="en-US" b="1" dirty="0">
                <a:solidFill>
                  <a:srgbClr val="3C3AEB"/>
                </a:solidFill>
              </a:rPr>
              <a:t>Cattle, chicken sheep and…</a:t>
            </a:r>
          </a:p>
        </p:txBody>
      </p:sp>
      <p:pic>
        <p:nvPicPr>
          <p:cNvPr id="4" name="Picture 3">
            <a:extLst>
              <a:ext uri="{FF2B5EF4-FFF2-40B4-BE49-F238E27FC236}">
                <a16:creationId xmlns:a16="http://schemas.microsoft.com/office/drawing/2014/main" id="{BC5F2F97-68FC-3D43-A482-26E77B7919E3}"/>
              </a:ext>
            </a:extLst>
          </p:cNvPr>
          <p:cNvPicPr>
            <a:picLocks noChangeAspect="1"/>
          </p:cNvPicPr>
          <p:nvPr/>
        </p:nvPicPr>
        <p:blipFill>
          <a:blip r:embed="rId2"/>
          <a:stretch>
            <a:fillRect/>
          </a:stretch>
        </p:blipFill>
        <p:spPr>
          <a:xfrm>
            <a:off x="588115" y="3367239"/>
            <a:ext cx="3800683" cy="2537915"/>
          </a:xfrm>
          <a:prstGeom prst="rect">
            <a:avLst/>
          </a:prstGeom>
        </p:spPr>
      </p:pic>
      <p:sp>
        <p:nvSpPr>
          <p:cNvPr id="5" name="TextBox 4">
            <a:extLst>
              <a:ext uri="{FF2B5EF4-FFF2-40B4-BE49-F238E27FC236}">
                <a16:creationId xmlns:a16="http://schemas.microsoft.com/office/drawing/2014/main" id="{43E8896B-1351-4F6E-A6F0-55953768AB61}"/>
              </a:ext>
            </a:extLst>
          </p:cNvPr>
          <p:cNvSpPr txBox="1"/>
          <p:nvPr/>
        </p:nvSpPr>
        <p:spPr>
          <a:xfrm>
            <a:off x="4822399" y="1982079"/>
            <a:ext cx="3577590" cy="584775"/>
          </a:xfrm>
          <a:prstGeom prst="rect">
            <a:avLst/>
          </a:prstGeom>
          <a:noFill/>
        </p:spPr>
        <p:txBody>
          <a:bodyPr wrap="square" rtlCol="0">
            <a:spAutoFit/>
          </a:bodyPr>
          <a:lstStyle/>
          <a:p>
            <a:r>
              <a:rPr lang="en-US" sz="3200" b="1" dirty="0">
                <a:solidFill>
                  <a:srgbClr val="3C3AEB"/>
                </a:solidFill>
              </a:rPr>
              <a:t>Human</a:t>
            </a:r>
          </a:p>
        </p:txBody>
      </p:sp>
      <p:pic>
        <p:nvPicPr>
          <p:cNvPr id="6" name="Picture 5">
            <a:extLst>
              <a:ext uri="{FF2B5EF4-FFF2-40B4-BE49-F238E27FC236}">
                <a16:creationId xmlns:a16="http://schemas.microsoft.com/office/drawing/2014/main" id="{45D6EA73-5F07-418D-8E91-C06FD69E7E5D}"/>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653067" y="2617538"/>
            <a:ext cx="3345497" cy="2467990"/>
          </a:xfrm>
          <a:prstGeom prst="rect">
            <a:avLst/>
          </a:prstGeom>
        </p:spPr>
      </p:pic>
      <p:pic>
        <p:nvPicPr>
          <p:cNvPr id="7" name="Picture 6">
            <a:extLst>
              <a:ext uri="{FF2B5EF4-FFF2-40B4-BE49-F238E27FC236}">
                <a16:creationId xmlns:a16="http://schemas.microsoft.com/office/drawing/2014/main" id="{E1C95A33-7547-42B9-88E3-8480FBF2D7D1}"/>
              </a:ext>
            </a:extLst>
          </p:cNvPr>
          <p:cNvPicPr>
            <a:picLocks noChangeAspect="1"/>
          </p:cNvPicPr>
          <p:nvPr/>
        </p:nvPicPr>
        <p:blipFill>
          <a:blip r:embed="rId4"/>
          <a:stretch>
            <a:fillRect/>
          </a:stretch>
        </p:blipFill>
        <p:spPr>
          <a:xfrm>
            <a:off x="5933440" y="4821368"/>
            <a:ext cx="2924380" cy="1639252"/>
          </a:xfrm>
          <a:prstGeom prst="rect">
            <a:avLst/>
          </a:prstGeom>
        </p:spPr>
      </p:pic>
    </p:spTree>
    <p:extLst>
      <p:ext uri="{BB962C8B-B14F-4D97-AF65-F5344CB8AC3E}">
        <p14:creationId xmlns:p14="http://schemas.microsoft.com/office/powerpoint/2010/main" val="4262392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65C90C-A471-892E-5F21-4EC423496482}"/>
              </a:ext>
            </a:extLst>
          </p:cNvPr>
          <p:cNvSpPr>
            <a:spLocks noGrp="1"/>
          </p:cNvSpPr>
          <p:nvPr>
            <p:ph type="title"/>
          </p:nvPr>
        </p:nvSpPr>
        <p:spPr/>
        <p:txBody>
          <a:bodyPr/>
          <a:lstStyle/>
          <a:p>
            <a:r>
              <a:rPr lang="en-GB" dirty="0"/>
              <a:t>Conclusion</a:t>
            </a:r>
          </a:p>
        </p:txBody>
      </p:sp>
      <p:sp>
        <p:nvSpPr>
          <p:cNvPr id="3" name="Content Placeholder 2">
            <a:extLst>
              <a:ext uri="{FF2B5EF4-FFF2-40B4-BE49-F238E27FC236}">
                <a16:creationId xmlns:a16="http://schemas.microsoft.com/office/drawing/2014/main" id="{B6273A6F-4294-B292-8367-8A418CA345B7}"/>
              </a:ext>
            </a:extLst>
          </p:cNvPr>
          <p:cNvSpPr>
            <a:spLocks noGrp="1"/>
          </p:cNvSpPr>
          <p:nvPr>
            <p:ph idx="1"/>
          </p:nvPr>
        </p:nvSpPr>
        <p:spPr/>
        <p:txBody>
          <a:bodyPr>
            <a:normAutofit/>
          </a:bodyPr>
          <a:lstStyle/>
          <a:p>
            <a:r>
              <a:rPr lang="en-GB" sz="2400" dirty="0">
                <a:effectLst/>
                <a:latin typeface="Bahnschrift" panose="020B0502040204020203" pitchFamily="34" charset="0"/>
                <a:ea typeface="Calibri" panose="020F0502020204030204" pitchFamily="34" charset="0"/>
              </a:rPr>
              <a:t>There is a difference between unexpected results with </a:t>
            </a:r>
            <a:r>
              <a:rPr lang="en-GB" sz="2400" b="1" dirty="0">
                <a:solidFill>
                  <a:schemeClr val="accent6">
                    <a:lumMod val="50000"/>
                  </a:schemeClr>
                </a:solidFill>
                <a:effectLst/>
                <a:latin typeface="Bahnschrift" panose="020B0502040204020203" pitchFamily="34" charset="0"/>
                <a:ea typeface="Calibri" panose="020F0502020204030204" pitchFamily="34" charset="0"/>
              </a:rPr>
              <a:t>high</a:t>
            </a:r>
            <a:r>
              <a:rPr lang="en-GB" sz="2400" dirty="0">
                <a:effectLst/>
                <a:latin typeface="Bahnschrift" panose="020B0502040204020203" pitchFamily="34" charset="0"/>
                <a:ea typeface="Calibri" panose="020F0502020204030204" pitchFamily="34" charset="0"/>
              </a:rPr>
              <a:t> reliability, and unexpected results with </a:t>
            </a:r>
            <a:r>
              <a:rPr lang="en-GB" sz="2400" b="1" dirty="0">
                <a:solidFill>
                  <a:schemeClr val="accent6">
                    <a:lumMod val="50000"/>
                  </a:schemeClr>
                </a:solidFill>
                <a:effectLst/>
                <a:latin typeface="Bahnschrift" panose="020B0502040204020203" pitchFamily="34" charset="0"/>
                <a:ea typeface="Calibri" panose="020F0502020204030204" pitchFamily="34" charset="0"/>
              </a:rPr>
              <a:t>low</a:t>
            </a:r>
            <a:r>
              <a:rPr lang="en-GB" sz="2400" dirty="0">
                <a:effectLst/>
                <a:latin typeface="Bahnschrift" panose="020B0502040204020203" pitchFamily="34" charset="0"/>
                <a:ea typeface="Calibri" panose="020F0502020204030204" pitchFamily="34" charset="0"/>
              </a:rPr>
              <a:t> reliability. </a:t>
            </a:r>
          </a:p>
          <a:p>
            <a:endParaRPr lang="en-GB" sz="2400" dirty="0">
              <a:latin typeface="Bahnschrift" panose="020B0502040204020203" pitchFamily="34" charset="0"/>
              <a:ea typeface="Calibri" panose="020F0502020204030204" pitchFamily="34" charset="0"/>
            </a:endParaRPr>
          </a:p>
          <a:p>
            <a:r>
              <a:rPr lang="en-GB" sz="2400" dirty="0">
                <a:effectLst/>
                <a:latin typeface="Bahnschrift" panose="020B0502040204020203" pitchFamily="34" charset="0"/>
                <a:ea typeface="Calibri" panose="020F0502020204030204" pitchFamily="34" charset="0"/>
              </a:rPr>
              <a:t>In Task 1, we believe these various animals – cow, human, etc – </a:t>
            </a:r>
            <a:r>
              <a:rPr lang="en-GB" sz="2400" b="1" dirty="0">
                <a:solidFill>
                  <a:schemeClr val="accent6">
                    <a:lumMod val="50000"/>
                  </a:schemeClr>
                </a:solidFill>
                <a:effectLst/>
                <a:latin typeface="Bahnschrift" panose="020B0502040204020203" pitchFamily="34" charset="0"/>
                <a:ea typeface="Calibri" panose="020F0502020204030204" pitchFamily="34" charset="0"/>
              </a:rPr>
              <a:t>do</a:t>
            </a:r>
            <a:r>
              <a:rPr lang="en-GB" sz="2400" dirty="0">
                <a:effectLst/>
                <a:latin typeface="Bahnschrift" panose="020B0502040204020203" pitchFamily="34" charset="0"/>
                <a:ea typeface="Calibri" panose="020F0502020204030204" pitchFamily="34" charset="0"/>
              </a:rPr>
              <a:t> have some DNA in the sausage. The E-values are </a:t>
            </a:r>
            <a:r>
              <a:rPr lang="en-GB" sz="2400" b="1" dirty="0">
                <a:solidFill>
                  <a:schemeClr val="accent6">
                    <a:lumMod val="50000"/>
                  </a:schemeClr>
                </a:solidFill>
                <a:effectLst/>
                <a:latin typeface="Bahnschrift" panose="020B0502040204020203" pitchFamily="34" charset="0"/>
                <a:ea typeface="Calibri" panose="020F0502020204030204" pitchFamily="34" charset="0"/>
              </a:rPr>
              <a:t>reliable</a:t>
            </a:r>
            <a:r>
              <a:rPr lang="en-GB" sz="2400" dirty="0">
                <a:effectLst/>
                <a:latin typeface="Bahnschrift" panose="020B0502040204020203" pitchFamily="34" charset="0"/>
                <a:ea typeface="Calibri" panose="020F0502020204030204" pitchFamily="34" charset="0"/>
              </a:rPr>
              <a:t>.</a:t>
            </a:r>
          </a:p>
          <a:p>
            <a:endParaRPr lang="en-GB" sz="2400" dirty="0">
              <a:latin typeface="Bahnschrift" panose="020B0502040204020203" pitchFamily="34" charset="0"/>
              <a:ea typeface="Calibri" panose="020F0502020204030204" pitchFamily="34" charset="0"/>
            </a:endParaRPr>
          </a:p>
          <a:p>
            <a:r>
              <a:rPr lang="en-GB" sz="2400" dirty="0">
                <a:effectLst/>
                <a:latin typeface="Bahnschrift" panose="020B0502040204020203" pitchFamily="34" charset="0"/>
                <a:ea typeface="Calibri" panose="020F0502020204030204" pitchFamily="34" charset="0"/>
              </a:rPr>
              <a:t>In Task 2, we </a:t>
            </a:r>
            <a:r>
              <a:rPr lang="en-GB" sz="2400" b="1" dirty="0">
                <a:solidFill>
                  <a:schemeClr val="accent6">
                    <a:lumMod val="50000"/>
                  </a:schemeClr>
                </a:solidFill>
                <a:effectLst/>
                <a:latin typeface="Bahnschrift" panose="020B0502040204020203" pitchFamily="34" charset="0"/>
                <a:ea typeface="Calibri" panose="020F0502020204030204" pitchFamily="34" charset="0"/>
              </a:rPr>
              <a:t>do not</a:t>
            </a:r>
            <a:r>
              <a:rPr lang="en-GB" sz="2400" dirty="0">
                <a:solidFill>
                  <a:schemeClr val="accent6">
                    <a:lumMod val="50000"/>
                  </a:schemeClr>
                </a:solidFill>
                <a:effectLst/>
                <a:latin typeface="Bahnschrift" panose="020B0502040204020203" pitchFamily="34" charset="0"/>
                <a:ea typeface="Calibri" panose="020F0502020204030204" pitchFamily="34" charset="0"/>
              </a:rPr>
              <a:t> </a:t>
            </a:r>
            <a:r>
              <a:rPr lang="en-GB" sz="2400" dirty="0">
                <a:effectLst/>
                <a:latin typeface="Bahnschrift" panose="020B0502040204020203" pitchFamily="34" charset="0"/>
                <a:ea typeface="Calibri" panose="020F0502020204030204" pitchFamily="34" charset="0"/>
              </a:rPr>
              <a:t>believe these various organisms have DNA in the sausage. Because the E-values are </a:t>
            </a:r>
            <a:r>
              <a:rPr lang="en-GB" sz="2400" b="1" dirty="0">
                <a:solidFill>
                  <a:schemeClr val="accent6">
                    <a:lumMod val="50000"/>
                  </a:schemeClr>
                </a:solidFill>
                <a:effectLst/>
                <a:latin typeface="Bahnschrift" panose="020B0502040204020203" pitchFamily="34" charset="0"/>
                <a:ea typeface="Calibri" panose="020F0502020204030204" pitchFamily="34" charset="0"/>
              </a:rPr>
              <a:t>unreliable</a:t>
            </a:r>
            <a:endParaRPr lang="en-GB" sz="2400" b="1" dirty="0">
              <a:solidFill>
                <a:schemeClr val="accent6">
                  <a:lumMod val="50000"/>
                </a:schemeClr>
              </a:solidFill>
              <a:latin typeface="Bahnschrift" panose="020B0502040204020203" pitchFamily="34" charset="0"/>
            </a:endParaRPr>
          </a:p>
        </p:txBody>
      </p:sp>
    </p:spTree>
    <p:extLst>
      <p:ext uri="{BB962C8B-B14F-4D97-AF65-F5344CB8AC3E}">
        <p14:creationId xmlns:p14="http://schemas.microsoft.com/office/powerpoint/2010/main" val="18775083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EE28B8-2F6C-DC1E-4CC9-BAEEE13CA069}"/>
              </a:ext>
            </a:extLst>
          </p:cNvPr>
          <p:cNvSpPr>
            <a:spLocks noGrp="1"/>
          </p:cNvSpPr>
          <p:nvPr>
            <p:ph type="title"/>
          </p:nvPr>
        </p:nvSpPr>
        <p:spPr/>
        <p:txBody>
          <a:bodyPr>
            <a:noAutofit/>
          </a:bodyPr>
          <a:lstStyle/>
          <a:p>
            <a:r>
              <a:rPr lang="en-GB" sz="2800" dirty="0">
                <a:effectLst/>
                <a:latin typeface="Arial" panose="020B0604020202020204" pitchFamily="34" charset="0"/>
                <a:ea typeface="Calibri" panose="020F0502020204030204" pitchFamily="34" charset="0"/>
                <a:cs typeface="Times New Roman" panose="02020603050405020304" pitchFamily="18" charset="0"/>
              </a:rPr>
              <a:t>Find and report on an example of DNA barcoding in conservation.</a:t>
            </a:r>
            <a:br>
              <a:rPr lang="en-GB" sz="2800" dirty="0">
                <a:effectLst/>
                <a:latin typeface="Calibri" panose="020F0502020204030204" pitchFamily="34" charset="0"/>
                <a:ea typeface="Calibri" panose="020F0502020204030204" pitchFamily="34" charset="0"/>
                <a:cs typeface="Times New Roman" panose="02020603050405020304" pitchFamily="18" charset="0"/>
              </a:rPr>
            </a:br>
            <a:endParaRPr lang="en-GB" sz="2800" dirty="0"/>
          </a:p>
        </p:txBody>
      </p:sp>
      <p:sp>
        <p:nvSpPr>
          <p:cNvPr id="5" name="Text Placeholder 4">
            <a:extLst>
              <a:ext uri="{FF2B5EF4-FFF2-40B4-BE49-F238E27FC236}">
                <a16:creationId xmlns:a16="http://schemas.microsoft.com/office/drawing/2014/main" id="{6358DCE0-B854-1AD8-B4B9-466B4B4CA28C}"/>
              </a:ext>
            </a:extLst>
          </p:cNvPr>
          <p:cNvSpPr>
            <a:spLocks noGrp="1"/>
          </p:cNvSpPr>
          <p:nvPr>
            <p:ph type="body" idx="1"/>
          </p:nvPr>
        </p:nvSpPr>
        <p:spPr/>
        <p:txBody>
          <a:bodyPr>
            <a:normAutofit/>
          </a:bodyPr>
          <a:lstStyle/>
          <a:p>
            <a:r>
              <a:rPr lang="en-GB" sz="4000" dirty="0">
                <a:solidFill>
                  <a:schemeClr val="accent6">
                    <a:lumMod val="50000"/>
                  </a:schemeClr>
                </a:solidFill>
              </a:rPr>
              <a:t>Challenge</a:t>
            </a:r>
          </a:p>
        </p:txBody>
      </p:sp>
    </p:spTree>
    <p:extLst>
      <p:ext uri="{BB962C8B-B14F-4D97-AF65-F5344CB8AC3E}">
        <p14:creationId xmlns:p14="http://schemas.microsoft.com/office/powerpoint/2010/main" val="16695474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48F47-7D4C-7241-9509-659E9A1C158B}"/>
              </a:ext>
            </a:extLst>
          </p:cNvPr>
          <p:cNvSpPr>
            <a:spLocks noGrp="1"/>
          </p:cNvSpPr>
          <p:nvPr>
            <p:ph type="title"/>
          </p:nvPr>
        </p:nvSpPr>
        <p:spPr/>
        <p:txBody>
          <a:bodyPr/>
          <a:lstStyle/>
          <a:p>
            <a:r>
              <a:rPr lang="en-US" dirty="0"/>
              <a:t>How we ‘read’ DNA sequences</a:t>
            </a:r>
          </a:p>
        </p:txBody>
      </p:sp>
      <p:sp>
        <p:nvSpPr>
          <p:cNvPr id="3" name="Content Placeholder 2">
            <a:extLst>
              <a:ext uri="{FF2B5EF4-FFF2-40B4-BE49-F238E27FC236}">
                <a16:creationId xmlns:a16="http://schemas.microsoft.com/office/drawing/2014/main" id="{BB06CE58-744C-BA42-B9E6-BDD18352F3AA}"/>
              </a:ext>
            </a:extLst>
          </p:cNvPr>
          <p:cNvSpPr>
            <a:spLocks noGrp="1"/>
          </p:cNvSpPr>
          <p:nvPr>
            <p:ph idx="1"/>
          </p:nvPr>
        </p:nvSpPr>
        <p:spPr>
          <a:xfrm>
            <a:off x="628650" y="1543050"/>
            <a:ext cx="7886700" cy="4810125"/>
          </a:xfrm>
        </p:spPr>
        <p:txBody>
          <a:bodyPr>
            <a:normAutofit lnSpcReduction="10000"/>
          </a:bodyPr>
          <a:lstStyle/>
          <a:p>
            <a:pPr>
              <a:buFont typeface="Wingdings" panose="05000000000000000000" pitchFamily="2" charset="2"/>
              <a:buChar char="Ø"/>
            </a:pPr>
            <a:r>
              <a:rPr lang="en-US" sz="2800" dirty="0"/>
              <a:t>Extract DNA </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Sequence DNA</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The volume of information can be huge! -</a:t>
            </a:r>
            <a:br>
              <a:rPr lang="en-US" sz="2800" dirty="0"/>
            </a:br>
            <a:r>
              <a:rPr lang="en-US" sz="2800" dirty="0"/>
              <a:t>The human genome has around </a:t>
            </a:r>
            <a:r>
              <a:rPr lang="en-US" sz="2800" b="1" dirty="0"/>
              <a:t>3 BILLION</a:t>
            </a:r>
            <a:r>
              <a:rPr lang="en-US" sz="2800" dirty="0"/>
              <a:t> bases</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solidFill>
                  <a:srgbClr val="3C3AEB"/>
                </a:solidFill>
              </a:rPr>
              <a:t>We need computers to help us deal with this information</a:t>
            </a:r>
          </a:p>
        </p:txBody>
      </p:sp>
      <p:pic>
        <p:nvPicPr>
          <p:cNvPr id="5" name="Picture 4">
            <a:extLst>
              <a:ext uri="{FF2B5EF4-FFF2-40B4-BE49-F238E27FC236}">
                <a16:creationId xmlns:a16="http://schemas.microsoft.com/office/drawing/2014/main" id="{FF6652C0-A757-1448-A2A1-88AB721C7740}"/>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577139" y="1540731"/>
            <a:ext cx="759650" cy="1321131"/>
          </a:xfrm>
          <a:prstGeom prst="rect">
            <a:avLst/>
          </a:prstGeom>
        </p:spPr>
      </p:pic>
      <p:pic>
        <p:nvPicPr>
          <p:cNvPr id="9" name="Picture 8">
            <a:extLst>
              <a:ext uri="{FF2B5EF4-FFF2-40B4-BE49-F238E27FC236}">
                <a16:creationId xmlns:a16="http://schemas.microsoft.com/office/drawing/2014/main" id="{FC09B3EE-8EBE-9B4B-A804-FB201EC544B9}"/>
              </a:ext>
            </a:extLst>
          </p:cNvPr>
          <p:cNvPicPr>
            <a:picLocks noChangeAspect="1"/>
          </p:cNvPicPr>
          <p:nvPr/>
        </p:nvPicPr>
        <p:blipFill>
          <a:blip r:embed="rId4"/>
          <a:stretch>
            <a:fillRect/>
          </a:stretch>
        </p:blipFill>
        <p:spPr>
          <a:xfrm>
            <a:off x="7224647" y="1443530"/>
            <a:ext cx="752376" cy="1444562"/>
          </a:xfrm>
          <a:prstGeom prst="rect">
            <a:avLst/>
          </a:prstGeom>
        </p:spPr>
      </p:pic>
      <p:grpSp>
        <p:nvGrpSpPr>
          <p:cNvPr id="11" name="Group 10">
            <a:extLst>
              <a:ext uri="{FF2B5EF4-FFF2-40B4-BE49-F238E27FC236}">
                <a16:creationId xmlns:a16="http://schemas.microsoft.com/office/drawing/2014/main" id="{FF936342-79C9-324F-AD38-50C9017B5249}"/>
              </a:ext>
            </a:extLst>
          </p:cNvPr>
          <p:cNvGrpSpPr/>
          <p:nvPr/>
        </p:nvGrpSpPr>
        <p:grpSpPr>
          <a:xfrm>
            <a:off x="6401303" y="1417639"/>
            <a:ext cx="758507" cy="1261291"/>
            <a:chOff x="6053890" y="1783341"/>
            <a:chExt cx="722810" cy="1445620"/>
          </a:xfrm>
        </p:grpSpPr>
        <p:pic>
          <p:nvPicPr>
            <p:cNvPr id="7" name="Picture 6">
              <a:extLst>
                <a:ext uri="{FF2B5EF4-FFF2-40B4-BE49-F238E27FC236}">
                  <a16:creationId xmlns:a16="http://schemas.microsoft.com/office/drawing/2014/main" id="{08D6E356-ABBE-7147-B8FD-7AD2126A7A93}"/>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6053890" y="1783341"/>
              <a:ext cx="722810" cy="1445620"/>
            </a:xfrm>
            <a:prstGeom prst="rect">
              <a:avLst/>
            </a:prstGeom>
          </p:spPr>
        </p:pic>
        <p:sp>
          <p:nvSpPr>
            <p:cNvPr id="10" name="TextBox 9">
              <a:extLst>
                <a:ext uri="{FF2B5EF4-FFF2-40B4-BE49-F238E27FC236}">
                  <a16:creationId xmlns:a16="http://schemas.microsoft.com/office/drawing/2014/main" id="{F78FF391-C118-1845-B151-DD43835C313F}"/>
                </a:ext>
              </a:extLst>
            </p:cNvPr>
            <p:cNvSpPr txBox="1"/>
            <p:nvPr/>
          </p:nvSpPr>
          <p:spPr>
            <a:xfrm>
              <a:off x="6136579" y="2681524"/>
              <a:ext cx="583395" cy="343937"/>
            </a:xfrm>
            <a:prstGeom prst="rect">
              <a:avLst/>
            </a:prstGeom>
            <a:noFill/>
          </p:spPr>
          <p:txBody>
            <a:bodyPr wrap="square" rtlCol="0">
              <a:spAutoFit/>
            </a:bodyPr>
            <a:lstStyle/>
            <a:p>
              <a:r>
                <a:rPr lang="en-US" sz="1350" dirty="0"/>
                <a:t>Soap</a:t>
              </a:r>
            </a:p>
          </p:txBody>
        </p:sp>
      </p:grpSp>
    </p:spTree>
    <p:extLst>
      <p:ext uri="{BB962C8B-B14F-4D97-AF65-F5344CB8AC3E}">
        <p14:creationId xmlns:p14="http://schemas.microsoft.com/office/powerpoint/2010/main" val="852382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DDBFF-7EAB-9A47-B355-2E5805023C8F}"/>
              </a:ext>
            </a:extLst>
          </p:cNvPr>
          <p:cNvSpPr>
            <a:spLocks noGrp="1"/>
          </p:cNvSpPr>
          <p:nvPr>
            <p:ph type="title"/>
          </p:nvPr>
        </p:nvSpPr>
        <p:spPr/>
        <p:txBody>
          <a:bodyPr/>
          <a:lstStyle/>
          <a:p>
            <a:r>
              <a:rPr lang="en-US" dirty="0"/>
              <a:t>What can DNA tell us?</a:t>
            </a:r>
          </a:p>
        </p:txBody>
      </p:sp>
      <p:sp>
        <p:nvSpPr>
          <p:cNvPr id="3" name="Content Placeholder 2">
            <a:extLst>
              <a:ext uri="{FF2B5EF4-FFF2-40B4-BE49-F238E27FC236}">
                <a16:creationId xmlns:a16="http://schemas.microsoft.com/office/drawing/2014/main" id="{8CA2EF7C-72FD-1A40-9CAD-2B01D5D26FB9}"/>
              </a:ext>
            </a:extLst>
          </p:cNvPr>
          <p:cNvSpPr>
            <a:spLocks noGrp="1"/>
          </p:cNvSpPr>
          <p:nvPr>
            <p:ph idx="1"/>
          </p:nvPr>
        </p:nvSpPr>
        <p:spPr/>
        <p:txBody>
          <a:bodyPr/>
          <a:lstStyle/>
          <a:p>
            <a:r>
              <a:rPr lang="en-US" dirty="0"/>
              <a:t>Each individual’s DNA is unique</a:t>
            </a:r>
          </a:p>
          <a:p>
            <a:pPr lvl="1"/>
            <a:r>
              <a:rPr lang="en-US" dirty="0"/>
              <a:t>Mutations leading to disease etc.</a:t>
            </a:r>
          </a:p>
          <a:p>
            <a:endParaRPr lang="en-US" dirty="0"/>
          </a:p>
          <a:p>
            <a:r>
              <a:rPr lang="en-US" dirty="0"/>
              <a:t>Differences in DNA between species</a:t>
            </a:r>
          </a:p>
          <a:p>
            <a:pPr lvl="1"/>
            <a:r>
              <a:rPr lang="en-US" dirty="0"/>
              <a:t>How has genetic code changed over time</a:t>
            </a:r>
          </a:p>
          <a:p>
            <a:endParaRPr lang="en-US" dirty="0"/>
          </a:p>
        </p:txBody>
      </p:sp>
      <p:pic>
        <p:nvPicPr>
          <p:cNvPr id="5" name="Picture 4">
            <a:extLst>
              <a:ext uri="{FF2B5EF4-FFF2-40B4-BE49-F238E27FC236}">
                <a16:creationId xmlns:a16="http://schemas.microsoft.com/office/drawing/2014/main" id="{32343AB3-7DDD-BB4A-A477-24AC0E9E8CFC}"/>
              </a:ext>
            </a:extLst>
          </p:cNvPr>
          <p:cNvPicPr>
            <a:picLocks noChangeAspect="1"/>
          </p:cNvPicPr>
          <p:nvPr/>
        </p:nvPicPr>
        <p:blipFill>
          <a:blip r:embed="rId2"/>
          <a:stretch>
            <a:fillRect/>
          </a:stretch>
        </p:blipFill>
        <p:spPr>
          <a:xfrm>
            <a:off x="3011014" y="4495997"/>
            <a:ext cx="3121971" cy="2087364"/>
          </a:xfrm>
          <a:prstGeom prst="rect">
            <a:avLst/>
          </a:prstGeom>
        </p:spPr>
      </p:pic>
    </p:spTree>
    <p:extLst>
      <p:ext uri="{BB962C8B-B14F-4D97-AF65-F5344CB8AC3E}">
        <p14:creationId xmlns:p14="http://schemas.microsoft.com/office/powerpoint/2010/main" val="22989041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7149D-0600-D544-A390-82851952095B}"/>
              </a:ext>
            </a:extLst>
          </p:cNvPr>
          <p:cNvSpPr>
            <a:spLocks noGrp="1"/>
          </p:cNvSpPr>
          <p:nvPr>
            <p:ph type="title"/>
          </p:nvPr>
        </p:nvSpPr>
        <p:spPr>
          <a:xfrm>
            <a:off x="180912" y="43841"/>
            <a:ext cx="7886700" cy="994172"/>
          </a:xfrm>
        </p:spPr>
        <p:txBody>
          <a:bodyPr/>
          <a:lstStyle/>
          <a:p>
            <a:pPr algn="l"/>
            <a:r>
              <a:rPr lang="en-US" dirty="0"/>
              <a:t>DNA barcoding</a:t>
            </a:r>
          </a:p>
        </p:txBody>
      </p:sp>
      <p:pic>
        <p:nvPicPr>
          <p:cNvPr id="4" name="Picture 3">
            <a:extLst>
              <a:ext uri="{FF2B5EF4-FFF2-40B4-BE49-F238E27FC236}">
                <a16:creationId xmlns:a16="http://schemas.microsoft.com/office/drawing/2014/main" id="{91C47E54-FA23-FA41-8C94-8FB35EC9E485}"/>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720409" y="2397407"/>
            <a:ext cx="1534104" cy="1534104"/>
          </a:xfrm>
          <a:prstGeom prst="rect">
            <a:avLst/>
          </a:prstGeom>
        </p:spPr>
      </p:pic>
      <p:pic>
        <p:nvPicPr>
          <p:cNvPr id="6" name="Picture 5">
            <a:extLst>
              <a:ext uri="{FF2B5EF4-FFF2-40B4-BE49-F238E27FC236}">
                <a16:creationId xmlns:a16="http://schemas.microsoft.com/office/drawing/2014/main" id="{9B3A63AF-03B1-AA41-B3F2-C286CE43D81B}"/>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509933" y="2066879"/>
            <a:ext cx="1900202" cy="1594575"/>
          </a:xfrm>
          <a:prstGeom prst="rect">
            <a:avLst/>
          </a:prstGeom>
        </p:spPr>
      </p:pic>
      <p:pic>
        <p:nvPicPr>
          <p:cNvPr id="8" name="Picture 7">
            <a:extLst>
              <a:ext uri="{FF2B5EF4-FFF2-40B4-BE49-F238E27FC236}">
                <a16:creationId xmlns:a16="http://schemas.microsoft.com/office/drawing/2014/main" id="{DE3CD7C1-6C7F-3B49-90EA-358EE8599B4E}"/>
              </a:ext>
            </a:extLst>
          </p:cNvPr>
          <p:cNvPicPr>
            <a:picLocks noChangeAspect="1"/>
          </p:cNvPicPr>
          <p:nvPr/>
        </p:nvPicPr>
        <p:blipFill>
          <a:blip r:embed="rId4"/>
          <a:stretch>
            <a:fillRect/>
          </a:stretch>
        </p:blipFill>
        <p:spPr>
          <a:xfrm>
            <a:off x="6295145" y="4786338"/>
            <a:ext cx="2008467" cy="1812150"/>
          </a:xfrm>
          <a:prstGeom prst="rect">
            <a:avLst/>
          </a:prstGeom>
        </p:spPr>
      </p:pic>
      <p:pic>
        <p:nvPicPr>
          <p:cNvPr id="12" name="Picture 11">
            <a:extLst>
              <a:ext uri="{FF2B5EF4-FFF2-40B4-BE49-F238E27FC236}">
                <a16:creationId xmlns:a16="http://schemas.microsoft.com/office/drawing/2014/main" id="{83090C16-7B17-DD41-B32F-637B54C7984A}"/>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867589" y="5122791"/>
            <a:ext cx="2736848" cy="1368425"/>
          </a:xfrm>
          <a:prstGeom prst="rect">
            <a:avLst/>
          </a:prstGeom>
        </p:spPr>
      </p:pic>
      <p:pic>
        <p:nvPicPr>
          <p:cNvPr id="5" name="Picture 4">
            <a:extLst>
              <a:ext uri="{FF2B5EF4-FFF2-40B4-BE49-F238E27FC236}">
                <a16:creationId xmlns:a16="http://schemas.microsoft.com/office/drawing/2014/main" id="{AD46A357-E6CB-FD4A-9ACB-D0669829CD58}"/>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3816137" y="927433"/>
            <a:ext cx="1946710" cy="1594575"/>
          </a:xfrm>
          <a:prstGeom prst="rect">
            <a:avLst/>
          </a:prstGeom>
        </p:spPr>
      </p:pic>
      <p:sp>
        <p:nvSpPr>
          <p:cNvPr id="7" name="TextBox 6">
            <a:extLst>
              <a:ext uri="{FF2B5EF4-FFF2-40B4-BE49-F238E27FC236}">
                <a16:creationId xmlns:a16="http://schemas.microsoft.com/office/drawing/2014/main" id="{E474830D-F07F-1743-B8A7-B93683872A48}"/>
              </a:ext>
            </a:extLst>
          </p:cNvPr>
          <p:cNvSpPr txBox="1"/>
          <p:nvPr/>
        </p:nvSpPr>
        <p:spPr>
          <a:xfrm>
            <a:off x="7012793" y="2678243"/>
            <a:ext cx="1227221" cy="276999"/>
          </a:xfrm>
          <a:prstGeom prst="rect">
            <a:avLst/>
          </a:prstGeom>
          <a:noFill/>
        </p:spPr>
        <p:txBody>
          <a:bodyPr wrap="square" rtlCol="0">
            <a:spAutoFit/>
          </a:bodyPr>
          <a:lstStyle/>
          <a:p>
            <a:r>
              <a:rPr lang="en-US" sz="1200" dirty="0">
                <a:solidFill>
                  <a:schemeClr val="bg1"/>
                </a:solidFill>
              </a:rPr>
              <a:t>AAT</a:t>
            </a:r>
            <a:r>
              <a:rPr lang="en-US" sz="1200" b="1" dirty="0">
                <a:solidFill>
                  <a:schemeClr val="accent4">
                    <a:lumMod val="60000"/>
                    <a:lumOff val="40000"/>
                  </a:schemeClr>
                </a:solidFill>
              </a:rPr>
              <a:t>C</a:t>
            </a:r>
            <a:r>
              <a:rPr lang="en-US" sz="1200" dirty="0">
                <a:solidFill>
                  <a:schemeClr val="bg1"/>
                </a:solidFill>
              </a:rPr>
              <a:t>GGTCAG</a:t>
            </a:r>
          </a:p>
        </p:txBody>
      </p:sp>
      <p:sp>
        <p:nvSpPr>
          <p:cNvPr id="13" name="TextBox 12">
            <a:extLst>
              <a:ext uri="{FF2B5EF4-FFF2-40B4-BE49-F238E27FC236}">
                <a16:creationId xmlns:a16="http://schemas.microsoft.com/office/drawing/2014/main" id="{1BFF8DE1-9CE9-6D4E-ACE8-7180F7083DA8}"/>
              </a:ext>
            </a:extLst>
          </p:cNvPr>
          <p:cNvSpPr txBox="1"/>
          <p:nvPr/>
        </p:nvSpPr>
        <p:spPr>
          <a:xfrm>
            <a:off x="1976101" y="5692413"/>
            <a:ext cx="1227221" cy="276999"/>
          </a:xfrm>
          <a:prstGeom prst="rect">
            <a:avLst/>
          </a:prstGeom>
          <a:noFill/>
        </p:spPr>
        <p:txBody>
          <a:bodyPr wrap="square" rtlCol="0">
            <a:spAutoFit/>
          </a:bodyPr>
          <a:lstStyle/>
          <a:p>
            <a:r>
              <a:rPr lang="en-US" sz="1200" dirty="0">
                <a:solidFill>
                  <a:schemeClr val="bg1"/>
                </a:solidFill>
              </a:rPr>
              <a:t>AATG</a:t>
            </a:r>
            <a:r>
              <a:rPr lang="en-US" sz="1200" b="1" dirty="0">
                <a:solidFill>
                  <a:schemeClr val="accent4"/>
                </a:solidFill>
              </a:rPr>
              <a:t>T</a:t>
            </a:r>
            <a:r>
              <a:rPr lang="en-US" sz="1200" dirty="0">
                <a:solidFill>
                  <a:schemeClr val="bg1"/>
                </a:solidFill>
              </a:rPr>
              <a:t>GTCAG</a:t>
            </a:r>
          </a:p>
        </p:txBody>
      </p:sp>
      <p:sp>
        <p:nvSpPr>
          <p:cNvPr id="15" name="TextBox 14">
            <a:extLst>
              <a:ext uri="{FF2B5EF4-FFF2-40B4-BE49-F238E27FC236}">
                <a16:creationId xmlns:a16="http://schemas.microsoft.com/office/drawing/2014/main" id="{B087A5A9-4647-1046-9F8E-FEC89BF42C27}"/>
              </a:ext>
            </a:extLst>
          </p:cNvPr>
          <p:cNvSpPr txBox="1"/>
          <p:nvPr/>
        </p:nvSpPr>
        <p:spPr>
          <a:xfrm>
            <a:off x="4226558" y="1733760"/>
            <a:ext cx="1268060" cy="276999"/>
          </a:xfrm>
          <a:prstGeom prst="rect">
            <a:avLst/>
          </a:prstGeom>
          <a:noFill/>
        </p:spPr>
        <p:txBody>
          <a:bodyPr wrap="square" rtlCol="0">
            <a:spAutoFit/>
          </a:bodyPr>
          <a:lstStyle/>
          <a:p>
            <a:r>
              <a:rPr lang="en-US" sz="1200" dirty="0">
                <a:solidFill>
                  <a:schemeClr val="bg1"/>
                </a:solidFill>
              </a:rPr>
              <a:t>AAT</a:t>
            </a:r>
            <a:r>
              <a:rPr lang="en-US" sz="1200" b="1" dirty="0">
                <a:solidFill>
                  <a:schemeClr val="accent4"/>
                </a:solidFill>
              </a:rPr>
              <a:t>G</a:t>
            </a:r>
            <a:r>
              <a:rPr lang="en-US" sz="1200" dirty="0">
                <a:solidFill>
                  <a:schemeClr val="bg1"/>
                </a:solidFill>
              </a:rPr>
              <a:t>GGACAG</a:t>
            </a:r>
          </a:p>
        </p:txBody>
      </p:sp>
      <p:sp>
        <p:nvSpPr>
          <p:cNvPr id="16" name="TextBox 15">
            <a:extLst>
              <a:ext uri="{FF2B5EF4-FFF2-40B4-BE49-F238E27FC236}">
                <a16:creationId xmlns:a16="http://schemas.microsoft.com/office/drawing/2014/main" id="{7830E042-06CD-0B45-8EEA-AF0448E43DA6}"/>
              </a:ext>
            </a:extLst>
          </p:cNvPr>
          <p:cNvSpPr txBox="1"/>
          <p:nvPr/>
        </p:nvSpPr>
        <p:spPr>
          <a:xfrm>
            <a:off x="6574836" y="5397705"/>
            <a:ext cx="1227221" cy="253916"/>
          </a:xfrm>
          <a:prstGeom prst="rect">
            <a:avLst/>
          </a:prstGeom>
          <a:noFill/>
        </p:spPr>
        <p:txBody>
          <a:bodyPr wrap="square" rtlCol="0">
            <a:spAutoFit/>
          </a:bodyPr>
          <a:lstStyle/>
          <a:p>
            <a:r>
              <a:rPr lang="en-US" sz="1050" dirty="0">
                <a:solidFill>
                  <a:schemeClr val="bg1"/>
                </a:solidFill>
              </a:rPr>
              <a:t>AA</a:t>
            </a:r>
            <a:r>
              <a:rPr lang="en-US" sz="1050" b="1" dirty="0">
                <a:solidFill>
                  <a:schemeClr val="accent4">
                    <a:lumMod val="60000"/>
                    <a:lumOff val="40000"/>
                  </a:schemeClr>
                </a:solidFill>
              </a:rPr>
              <a:t>C</a:t>
            </a:r>
            <a:r>
              <a:rPr lang="en-US" sz="1050" dirty="0">
                <a:solidFill>
                  <a:schemeClr val="bg1"/>
                </a:solidFill>
              </a:rPr>
              <a:t>GGGTCAG</a:t>
            </a:r>
          </a:p>
        </p:txBody>
      </p:sp>
      <p:sp>
        <p:nvSpPr>
          <p:cNvPr id="17" name="TextBox 16">
            <a:extLst>
              <a:ext uri="{FF2B5EF4-FFF2-40B4-BE49-F238E27FC236}">
                <a16:creationId xmlns:a16="http://schemas.microsoft.com/office/drawing/2014/main" id="{F0F82611-1D9B-324E-91E3-ECFEC19EE1D3}"/>
              </a:ext>
            </a:extLst>
          </p:cNvPr>
          <p:cNvSpPr txBox="1"/>
          <p:nvPr/>
        </p:nvSpPr>
        <p:spPr>
          <a:xfrm>
            <a:off x="1010933" y="2986031"/>
            <a:ext cx="1227221" cy="253916"/>
          </a:xfrm>
          <a:prstGeom prst="rect">
            <a:avLst/>
          </a:prstGeom>
          <a:noFill/>
        </p:spPr>
        <p:txBody>
          <a:bodyPr wrap="square" rtlCol="0">
            <a:spAutoFit/>
          </a:bodyPr>
          <a:lstStyle/>
          <a:p>
            <a:r>
              <a:rPr lang="en-US" sz="1050" dirty="0">
                <a:solidFill>
                  <a:schemeClr val="bg1"/>
                </a:solidFill>
              </a:rPr>
              <a:t>AA</a:t>
            </a:r>
            <a:r>
              <a:rPr lang="en-US" sz="1050" b="1" dirty="0">
                <a:solidFill>
                  <a:schemeClr val="accent4">
                    <a:lumMod val="60000"/>
                    <a:lumOff val="40000"/>
                  </a:schemeClr>
                </a:solidFill>
              </a:rPr>
              <a:t>A</a:t>
            </a:r>
            <a:r>
              <a:rPr lang="en-US" sz="1050" dirty="0">
                <a:solidFill>
                  <a:schemeClr val="bg1"/>
                </a:solidFill>
              </a:rPr>
              <a:t>GGGTCAG</a:t>
            </a:r>
            <a:endParaRPr lang="en-US" sz="1050" dirty="0">
              <a:solidFill>
                <a:schemeClr val="accent2">
                  <a:lumMod val="40000"/>
                  <a:lumOff val="60000"/>
                </a:schemeClr>
              </a:solidFill>
            </a:endParaRPr>
          </a:p>
        </p:txBody>
      </p:sp>
      <p:sp>
        <p:nvSpPr>
          <p:cNvPr id="9" name="TextBox 8">
            <a:extLst>
              <a:ext uri="{FF2B5EF4-FFF2-40B4-BE49-F238E27FC236}">
                <a16:creationId xmlns:a16="http://schemas.microsoft.com/office/drawing/2014/main" id="{77165C45-75A8-9426-9D2A-908C9EF842E7}"/>
              </a:ext>
            </a:extLst>
          </p:cNvPr>
          <p:cNvSpPr txBox="1"/>
          <p:nvPr/>
        </p:nvSpPr>
        <p:spPr>
          <a:xfrm>
            <a:off x="2432984" y="3149493"/>
            <a:ext cx="4484115" cy="1384995"/>
          </a:xfrm>
          <a:prstGeom prst="rect">
            <a:avLst/>
          </a:prstGeom>
          <a:noFill/>
        </p:spPr>
        <p:txBody>
          <a:bodyPr wrap="square">
            <a:spAutoFit/>
          </a:bodyPr>
          <a:lstStyle/>
          <a:p>
            <a:r>
              <a:rPr lang="en-GB" sz="2800" dirty="0"/>
              <a:t>A region of DNA that </a:t>
            </a:r>
            <a:r>
              <a:rPr lang="en-GB" sz="2800" b="1" dirty="0">
                <a:solidFill>
                  <a:srgbClr val="3C3AEB"/>
                </a:solidFill>
              </a:rPr>
              <a:t>is common to all animals but varies between species </a:t>
            </a:r>
          </a:p>
        </p:txBody>
      </p:sp>
    </p:spTree>
    <p:extLst>
      <p:ext uri="{BB962C8B-B14F-4D97-AF65-F5344CB8AC3E}">
        <p14:creationId xmlns:p14="http://schemas.microsoft.com/office/powerpoint/2010/main" val="507212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7149D-0600-D544-A390-82851952095B}"/>
              </a:ext>
            </a:extLst>
          </p:cNvPr>
          <p:cNvSpPr>
            <a:spLocks noGrp="1"/>
          </p:cNvSpPr>
          <p:nvPr>
            <p:ph type="title"/>
          </p:nvPr>
        </p:nvSpPr>
        <p:spPr>
          <a:xfrm>
            <a:off x="180912" y="43841"/>
            <a:ext cx="7886700" cy="994172"/>
          </a:xfrm>
        </p:spPr>
        <p:txBody>
          <a:bodyPr/>
          <a:lstStyle/>
          <a:p>
            <a:pPr algn="l"/>
            <a:r>
              <a:rPr lang="en-US" dirty="0"/>
              <a:t>DNA barcoding</a:t>
            </a:r>
          </a:p>
        </p:txBody>
      </p:sp>
      <p:sp>
        <p:nvSpPr>
          <p:cNvPr id="11" name="TextBox 10">
            <a:extLst>
              <a:ext uri="{FF2B5EF4-FFF2-40B4-BE49-F238E27FC236}">
                <a16:creationId xmlns:a16="http://schemas.microsoft.com/office/drawing/2014/main" id="{AE43AC52-4C8E-384B-90C8-249EA8053313}"/>
              </a:ext>
            </a:extLst>
          </p:cNvPr>
          <p:cNvSpPr txBox="1"/>
          <p:nvPr/>
        </p:nvSpPr>
        <p:spPr>
          <a:xfrm>
            <a:off x="3533536" y="1760799"/>
            <a:ext cx="4743450" cy="1077218"/>
          </a:xfrm>
          <a:prstGeom prst="rect">
            <a:avLst/>
          </a:prstGeom>
          <a:noFill/>
        </p:spPr>
        <p:txBody>
          <a:bodyPr wrap="square" rtlCol="0">
            <a:spAutoFit/>
          </a:bodyPr>
          <a:lstStyle/>
          <a:p>
            <a:r>
              <a:rPr lang="en-GB" sz="3200" dirty="0"/>
              <a:t>Similar to supermarket barcodes, or QR codes</a:t>
            </a:r>
            <a:endParaRPr lang="en-US" sz="3200" dirty="0"/>
          </a:p>
        </p:txBody>
      </p:sp>
      <p:pic>
        <p:nvPicPr>
          <p:cNvPr id="14" name="Picture 13">
            <a:extLst>
              <a:ext uri="{FF2B5EF4-FFF2-40B4-BE49-F238E27FC236}">
                <a16:creationId xmlns:a16="http://schemas.microsoft.com/office/drawing/2014/main" id="{2C667612-CE07-3943-9EFB-A210AAA9FBA6}"/>
              </a:ext>
            </a:extLst>
          </p:cNvPr>
          <p:cNvPicPr>
            <a:picLocks noChangeAspect="1"/>
          </p:cNvPicPr>
          <p:nvPr/>
        </p:nvPicPr>
        <p:blipFill>
          <a:blip r:embed="rId2" cstate="hqprint">
            <a:extLst>
              <a:ext uri="{BEBA8EAE-BF5A-486C-A8C5-ECC9F3942E4B}">
                <a14:imgProps xmlns:a14="http://schemas.microsoft.com/office/drawing/2010/main">
                  <a14:imgLayer r:embed="rId3">
                    <a14:imgEffect>
                      <a14:backgroundRemoval t="10000" b="92188" l="10000" r="90000">
                        <a14:foregroundMark x1="41667" y1="16250" x2="56563" y2="13750"/>
                      </a14:backgroundRemoval>
                    </a14:imgEffect>
                  </a14:imgLayer>
                </a14:imgProps>
              </a:ext>
              <a:ext uri="{28A0092B-C50C-407E-A947-70E740481C1C}">
                <a14:useLocalDpi xmlns:a14="http://schemas.microsoft.com/office/drawing/2010/main"/>
              </a:ext>
            </a:extLst>
          </a:blip>
          <a:stretch>
            <a:fillRect/>
          </a:stretch>
        </p:blipFill>
        <p:spPr>
          <a:xfrm>
            <a:off x="5883998" y="3292657"/>
            <a:ext cx="2392988" cy="3190649"/>
          </a:xfrm>
          <a:prstGeom prst="rect">
            <a:avLst/>
          </a:prstGeom>
        </p:spPr>
      </p:pic>
      <p:pic>
        <p:nvPicPr>
          <p:cNvPr id="10" name="Picture 9" descr="Qr code&#10;&#10;Description automatically generated">
            <a:extLst>
              <a:ext uri="{FF2B5EF4-FFF2-40B4-BE49-F238E27FC236}">
                <a16:creationId xmlns:a16="http://schemas.microsoft.com/office/drawing/2014/main" id="{DB5FBDA1-0DAD-ECDD-4BDA-56CC9AE2BDC8}"/>
              </a:ext>
            </a:extLst>
          </p:cNvPr>
          <p:cNvPicPr>
            <a:picLocks noChangeAspect="1"/>
          </p:cNvPicPr>
          <p:nvPr/>
        </p:nvPicPr>
        <p:blipFill>
          <a:blip r:embed="rId4"/>
          <a:stretch>
            <a:fillRect/>
          </a:stretch>
        </p:blipFill>
        <p:spPr>
          <a:xfrm>
            <a:off x="641392" y="1204210"/>
            <a:ext cx="2190396" cy="2190396"/>
          </a:xfrm>
          <a:prstGeom prst="rect">
            <a:avLst/>
          </a:prstGeom>
        </p:spPr>
      </p:pic>
    </p:spTree>
    <p:extLst>
      <p:ext uri="{BB962C8B-B14F-4D97-AF65-F5344CB8AC3E}">
        <p14:creationId xmlns:p14="http://schemas.microsoft.com/office/powerpoint/2010/main" val="27071147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B1D94-2ABC-F04E-B9D6-DA04DF4E890D}"/>
              </a:ext>
            </a:extLst>
          </p:cNvPr>
          <p:cNvSpPr>
            <a:spLocks noGrp="1"/>
          </p:cNvSpPr>
          <p:nvPr>
            <p:ph type="title"/>
          </p:nvPr>
        </p:nvSpPr>
        <p:spPr>
          <a:xfrm>
            <a:off x="0" y="0"/>
            <a:ext cx="8229600" cy="1143000"/>
          </a:xfrm>
        </p:spPr>
        <p:txBody>
          <a:bodyPr/>
          <a:lstStyle/>
          <a:p>
            <a:pPr algn="l"/>
            <a:r>
              <a:rPr lang="en-US" dirty="0"/>
              <a:t>Uses of DNA barcoding</a:t>
            </a:r>
          </a:p>
        </p:txBody>
      </p:sp>
      <p:grpSp>
        <p:nvGrpSpPr>
          <p:cNvPr id="15" name="Group 14">
            <a:extLst>
              <a:ext uri="{FF2B5EF4-FFF2-40B4-BE49-F238E27FC236}">
                <a16:creationId xmlns:a16="http://schemas.microsoft.com/office/drawing/2014/main" id="{9FC8C517-48FB-1740-8173-CE9D3C8536E6}"/>
              </a:ext>
            </a:extLst>
          </p:cNvPr>
          <p:cNvGrpSpPr/>
          <p:nvPr/>
        </p:nvGrpSpPr>
        <p:grpSpPr>
          <a:xfrm>
            <a:off x="451984" y="1429846"/>
            <a:ext cx="3567120" cy="3019424"/>
            <a:chOff x="1045411" y="2974396"/>
            <a:chExt cx="3629808" cy="2542923"/>
          </a:xfrm>
        </p:grpSpPr>
        <p:pic>
          <p:nvPicPr>
            <p:cNvPr id="5" name="Picture 4">
              <a:extLst>
                <a:ext uri="{FF2B5EF4-FFF2-40B4-BE49-F238E27FC236}">
                  <a16:creationId xmlns:a16="http://schemas.microsoft.com/office/drawing/2014/main" id="{CE373BA0-C713-834B-A009-25620BCDACFE}"/>
                </a:ext>
              </a:extLst>
            </p:cNvPr>
            <p:cNvPicPr>
              <a:picLocks noChangeAspect="1"/>
            </p:cNvPicPr>
            <p:nvPr/>
          </p:nvPicPr>
          <p:blipFill>
            <a:blip r:embed="rId2"/>
            <a:stretch>
              <a:fillRect/>
            </a:stretch>
          </p:blipFill>
          <p:spPr>
            <a:xfrm>
              <a:off x="1045411" y="2977536"/>
              <a:ext cx="1775031" cy="1186794"/>
            </a:xfrm>
            <a:prstGeom prst="rect">
              <a:avLst/>
            </a:prstGeom>
          </p:spPr>
        </p:pic>
        <p:pic>
          <p:nvPicPr>
            <p:cNvPr id="7" name="Picture 6">
              <a:extLst>
                <a:ext uri="{FF2B5EF4-FFF2-40B4-BE49-F238E27FC236}">
                  <a16:creationId xmlns:a16="http://schemas.microsoft.com/office/drawing/2014/main" id="{E6BC55FF-6EB4-5C48-A038-37DC5F247CE0}"/>
                </a:ext>
              </a:extLst>
            </p:cNvPr>
            <p:cNvPicPr>
              <a:picLocks noChangeAspect="1"/>
            </p:cNvPicPr>
            <p:nvPr/>
          </p:nvPicPr>
          <p:blipFill>
            <a:blip r:embed="rId3"/>
            <a:stretch>
              <a:fillRect/>
            </a:stretch>
          </p:blipFill>
          <p:spPr>
            <a:xfrm>
              <a:off x="2895492" y="2974396"/>
              <a:ext cx="1779727" cy="1189934"/>
            </a:xfrm>
            <a:prstGeom prst="rect">
              <a:avLst/>
            </a:prstGeom>
          </p:spPr>
        </p:pic>
        <p:pic>
          <p:nvPicPr>
            <p:cNvPr id="9" name="Picture 8">
              <a:extLst>
                <a:ext uri="{FF2B5EF4-FFF2-40B4-BE49-F238E27FC236}">
                  <a16:creationId xmlns:a16="http://schemas.microsoft.com/office/drawing/2014/main" id="{7E135128-F43E-A846-A099-C3DFB0B088C6}"/>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6667" l="9916" r="94413"/>
                      </a14:imgEffect>
                    </a14:imgLayer>
                  </a14:imgProps>
                </a:ext>
              </a:extLst>
            </a:blip>
            <a:stretch>
              <a:fillRect/>
            </a:stretch>
          </p:blipFill>
          <p:spPr>
            <a:xfrm rot="1709549">
              <a:off x="2975470" y="4194164"/>
              <a:ext cx="1691825" cy="1137777"/>
            </a:xfrm>
            <a:prstGeom prst="rect">
              <a:avLst/>
            </a:prstGeom>
          </p:spPr>
        </p:pic>
        <p:pic>
          <p:nvPicPr>
            <p:cNvPr id="11" name="Picture 10">
              <a:extLst>
                <a:ext uri="{FF2B5EF4-FFF2-40B4-BE49-F238E27FC236}">
                  <a16:creationId xmlns:a16="http://schemas.microsoft.com/office/drawing/2014/main" id="{7D2F6C96-4ED5-F74F-A748-423DB507DBFB}"/>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1045411" y="4299267"/>
              <a:ext cx="1761133" cy="1218052"/>
            </a:xfrm>
            <a:prstGeom prst="rect">
              <a:avLst/>
            </a:prstGeom>
          </p:spPr>
        </p:pic>
      </p:grpSp>
      <p:grpSp>
        <p:nvGrpSpPr>
          <p:cNvPr id="6" name="Group 5"/>
          <p:cNvGrpSpPr/>
          <p:nvPr/>
        </p:nvGrpSpPr>
        <p:grpSpPr>
          <a:xfrm>
            <a:off x="4399836" y="3133726"/>
            <a:ext cx="4067174" cy="3019423"/>
            <a:chOff x="6096000" y="3191980"/>
            <a:chExt cx="4957870" cy="3373639"/>
          </a:xfrm>
        </p:grpSpPr>
        <p:pic>
          <p:nvPicPr>
            <p:cNvPr id="12" name="Picture 11">
              <a:extLst>
                <a:ext uri="{FF2B5EF4-FFF2-40B4-BE49-F238E27FC236}">
                  <a16:creationId xmlns:a16="http://schemas.microsoft.com/office/drawing/2014/main" id="{FDBCC53C-1EAD-324E-90AE-EB3B5415EC37}"/>
                </a:ext>
              </a:extLst>
            </p:cNvPr>
            <p:cNvPicPr>
              <a:picLocks noChangeAspect="1"/>
            </p:cNvPicPr>
            <p:nvPr/>
          </p:nvPicPr>
          <p:blipFill>
            <a:blip r:embed="rId7"/>
            <a:stretch>
              <a:fillRect/>
            </a:stretch>
          </p:blipFill>
          <p:spPr>
            <a:xfrm>
              <a:off x="6096000" y="3200785"/>
              <a:ext cx="2269068" cy="1512712"/>
            </a:xfrm>
            <a:prstGeom prst="rect">
              <a:avLst/>
            </a:prstGeom>
          </p:spPr>
        </p:pic>
        <p:pic>
          <p:nvPicPr>
            <p:cNvPr id="14" name="Picture 13">
              <a:extLst>
                <a:ext uri="{FF2B5EF4-FFF2-40B4-BE49-F238E27FC236}">
                  <a16:creationId xmlns:a16="http://schemas.microsoft.com/office/drawing/2014/main" id="{ECC0A99C-5DD2-0B44-BA39-E939775C79C0}"/>
                </a:ext>
              </a:extLst>
            </p:cNvPr>
            <p:cNvPicPr>
              <a:picLocks noChangeAspect="1"/>
            </p:cNvPicPr>
            <p:nvPr/>
          </p:nvPicPr>
          <p:blipFill>
            <a:blip r:embed="rId8"/>
            <a:stretch>
              <a:fillRect/>
            </a:stretch>
          </p:blipFill>
          <p:spPr>
            <a:xfrm>
              <a:off x="8764764" y="3191980"/>
              <a:ext cx="2289106" cy="1530321"/>
            </a:xfrm>
            <a:prstGeom prst="rect">
              <a:avLst/>
            </a:prstGeom>
          </p:spPr>
        </p:pic>
        <p:pic>
          <p:nvPicPr>
            <p:cNvPr id="19" name="Picture 18">
              <a:extLst>
                <a:ext uri="{FF2B5EF4-FFF2-40B4-BE49-F238E27FC236}">
                  <a16:creationId xmlns:a16="http://schemas.microsoft.com/office/drawing/2014/main" id="{B2598421-D360-DD41-A185-24DC0BD161AF}"/>
                </a:ext>
              </a:extLst>
            </p:cNvPr>
            <p:cNvPicPr>
              <a:picLocks noChangeAspect="1"/>
            </p:cNvPicPr>
            <p:nvPr/>
          </p:nvPicPr>
          <p:blipFill rotWithShape="1">
            <a:blip r:embed="rId9" cstate="hqprint">
              <a:extLst>
                <a:ext uri="{28A0092B-C50C-407E-A947-70E740481C1C}">
                  <a14:useLocalDpi xmlns:a14="http://schemas.microsoft.com/office/drawing/2010/main"/>
                </a:ext>
              </a:extLst>
            </a:blip>
            <a:srcRect/>
            <a:stretch/>
          </p:blipFill>
          <p:spPr>
            <a:xfrm>
              <a:off x="8764764" y="4982352"/>
              <a:ext cx="2289106" cy="1583267"/>
            </a:xfrm>
            <a:prstGeom prst="rect">
              <a:avLst/>
            </a:prstGeom>
          </p:spPr>
        </p:pic>
        <p:pic>
          <p:nvPicPr>
            <p:cNvPr id="4" name="Picture 3">
              <a:extLst>
                <a:ext uri="{FF2B5EF4-FFF2-40B4-BE49-F238E27FC236}">
                  <a16:creationId xmlns:a16="http://schemas.microsoft.com/office/drawing/2014/main" id="{8213E8CB-49E8-8542-82B8-C5E79011CDE3}"/>
                </a:ext>
              </a:extLst>
            </p:cNvPr>
            <p:cNvPicPr>
              <a:picLocks noChangeAspect="1"/>
            </p:cNvPicPr>
            <p:nvPr/>
          </p:nvPicPr>
          <p:blipFill>
            <a:blip r:embed="rId10"/>
            <a:stretch>
              <a:fillRect/>
            </a:stretch>
          </p:blipFill>
          <p:spPr>
            <a:xfrm>
              <a:off x="6096000" y="4982352"/>
              <a:ext cx="2269068" cy="1581425"/>
            </a:xfrm>
            <a:prstGeom prst="rect">
              <a:avLst/>
            </a:prstGeom>
          </p:spPr>
        </p:pic>
      </p:grpSp>
      <p:sp>
        <p:nvSpPr>
          <p:cNvPr id="13" name="TextBox 12">
            <a:extLst>
              <a:ext uri="{FF2B5EF4-FFF2-40B4-BE49-F238E27FC236}">
                <a16:creationId xmlns:a16="http://schemas.microsoft.com/office/drawing/2014/main" id="{149B90BE-74C3-4E05-B8E8-C4FA89EE2048}"/>
              </a:ext>
            </a:extLst>
          </p:cNvPr>
          <p:cNvSpPr txBox="1"/>
          <p:nvPr/>
        </p:nvSpPr>
        <p:spPr>
          <a:xfrm>
            <a:off x="4122341" y="1442638"/>
            <a:ext cx="2655651" cy="369332"/>
          </a:xfrm>
          <a:prstGeom prst="rect">
            <a:avLst/>
          </a:prstGeom>
          <a:noFill/>
        </p:spPr>
        <p:txBody>
          <a:bodyPr wrap="square" rtlCol="0">
            <a:spAutoFit/>
          </a:bodyPr>
          <a:lstStyle/>
          <a:p>
            <a:r>
              <a:rPr lang="en-GB" dirty="0"/>
              <a:t>Identification</a:t>
            </a:r>
          </a:p>
        </p:txBody>
      </p:sp>
      <p:sp>
        <p:nvSpPr>
          <p:cNvPr id="16" name="TextBox 15">
            <a:extLst>
              <a:ext uri="{FF2B5EF4-FFF2-40B4-BE49-F238E27FC236}">
                <a16:creationId xmlns:a16="http://schemas.microsoft.com/office/drawing/2014/main" id="{031341F8-FD73-D866-E436-9AF817248852}"/>
              </a:ext>
            </a:extLst>
          </p:cNvPr>
          <p:cNvSpPr txBox="1"/>
          <p:nvPr/>
        </p:nvSpPr>
        <p:spPr>
          <a:xfrm>
            <a:off x="2554852" y="5812702"/>
            <a:ext cx="2655651" cy="369332"/>
          </a:xfrm>
          <a:prstGeom prst="rect">
            <a:avLst/>
          </a:prstGeom>
          <a:noFill/>
        </p:spPr>
        <p:txBody>
          <a:bodyPr wrap="square" rtlCol="0">
            <a:spAutoFit/>
          </a:bodyPr>
          <a:lstStyle/>
          <a:p>
            <a:r>
              <a:rPr lang="en-GB" dirty="0"/>
              <a:t>Authentication</a:t>
            </a:r>
          </a:p>
        </p:txBody>
      </p:sp>
    </p:spTree>
    <p:extLst>
      <p:ext uri="{BB962C8B-B14F-4D97-AF65-F5344CB8AC3E}">
        <p14:creationId xmlns:p14="http://schemas.microsoft.com/office/powerpoint/2010/main" val="266530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B5D7F-9F25-4E4E-B6E6-96CEEA166E29}"/>
              </a:ext>
            </a:extLst>
          </p:cNvPr>
          <p:cNvSpPr>
            <a:spLocks noGrp="1"/>
          </p:cNvSpPr>
          <p:nvPr>
            <p:ph type="title"/>
          </p:nvPr>
        </p:nvSpPr>
        <p:spPr>
          <a:xfrm>
            <a:off x="0" y="7939"/>
            <a:ext cx="8229600" cy="1143000"/>
          </a:xfrm>
        </p:spPr>
        <p:txBody>
          <a:bodyPr/>
          <a:lstStyle/>
          <a:p>
            <a:pPr algn="l"/>
            <a:r>
              <a:rPr lang="en-US" dirty="0"/>
              <a:t>Food fraud</a:t>
            </a:r>
          </a:p>
        </p:txBody>
      </p:sp>
      <p:pic>
        <p:nvPicPr>
          <p:cNvPr id="5" name="Picture 4">
            <a:extLst>
              <a:ext uri="{FF2B5EF4-FFF2-40B4-BE49-F238E27FC236}">
                <a16:creationId xmlns:a16="http://schemas.microsoft.com/office/drawing/2014/main" id="{BD5935C3-31A5-244B-B6BB-DEF963FD87B5}"/>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406928" y="1656917"/>
            <a:ext cx="2473864" cy="2422258"/>
          </a:xfrm>
          <a:prstGeom prst="rect">
            <a:avLst/>
          </a:prstGeom>
        </p:spPr>
      </p:pic>
      <p:pic>
        <p:nvPicPr>
          <p:cNvPr id="9" name="Picture 8">
            <a:extLst>
              <a:ext uri="{FF2B5EF4-FFF2-40B4-BE49-F238E27FC236}">
                <a16:creationId xmlns:a16="http://schemas.microsoft.com/office/drawing/2014/main" id="{F3CBFB5D-F539-244F-945D-D4ED26793BFE}"/>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3007140" y="1648639"/>
            <a:ext cx="2331245" cy="2524758"/>
          </a:xfrm>
          <a:prstGeom prst="rect">
            <a:avLst/>
          </a:prstGeom>
        </p:spPr>
      </p:pic>
      <p:pic>
        <p:nvPicPr>
          <p:cNvPr id="11" name="Picture 10">
            <a:extLst>
              <a:ext uri="{FF2B5EF4-FFF2-40B4-BE49-F238E27FC236}">
                <a16:creationId xmlns:a16="http://schemas.microsoft.com/office/drawing/2014/main" id="{22969441-AA87-CD47-802C-85CB22B3DC4B}"/>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2836283" y="4176156"/>
            <a:ext cx="2564888" cy="1753272"/>
          </a:xfrm>
          <a:prstGeom prst="rect">
            <a:avLst/>
          </a:prstGeom>
        </p:spPr>
      </p:pic>
      <p:pic>
        <p:nvPicPr>
          <p:cNvPr id="13" name="Picture 12">
            <a:extLst>
              <a:ext uri="{FF2B5EF4-FFF2-40B4-BE49-F238E27FC236}">
                <a16:creationId xmlns:a16="http://schemas.microsoft.com/office/drawing/2014/main" id="{6A5C310B-CB0F-EE46-915F-6ED040A040A8}"/>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291024" y="4178830"/>
            <a:ext cx="2472743" cy="1720504"/>
          </a:xfrm>
          <a:prstGeom prst="rect">
            <a:avLst/>
          </a:prstGeom>
        </p:spPr>
      </p:pic>
      <p:pic>
        <p:nvPicPr>
          <p:cNvPr id="15" name="Picture 14">
            <a:extLst>
              <a:ext uri="{FF2B5EF4-FFF2-40B4-BE49-F238E27FC236}">
                <a16:creationId xmlns:a16="http://schemas.microsoft.com/office/drawing/2014/main" id="{CF7D7AC5-8376-7647-B2E3-D20682C37E56}"/>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rot="21054074">
            <a:off x="1682593" y="2790935"/>
            <a:ext cx="2349872" cy="2337800"/>
          </a:xfrm>
          <a:prstGeom prst="rect">
            <a:avLst/>
          </a:prstGeom>
        </p:spPr>
      </p:pic>
      <p:pic>
        <p:nvPicPr>
          <p:cNvPr id="4" name="Picture 3">
            <a:extLst>
              <a:ext uri="{FF2B5EF4-FFF2-40B4-BE49-F238E27FC236}">
                <a16:creationId xmlns:a16="http://schemas.microsoft.com/office/drawing/2014/main" id="{EDBFDAC2-9A19-4D6C-81D5-EEF8992C7558}"/>
              </a:ext>
            </a:extLst>
          </p:cNvPr>
          <p:cNvPicPr>
            <a:picLocks noChangeAspect="1"/>
          </p:cNvPicPr>
          <p:nvPr/>
        </p:nvPicPr>
        <p:blipFill>
          <a:blip r:embed="rId8"/>
          <a:stretch>
            <a:fillRect/>
          </a:stretch>
        </p:blipFill>
        <p:spPr>
          <a:xfrm>
            <a:off x="5662294" y="1743465"/>
            <a:ext cx="3190682" cy="3945468"/>
          </a:xfrm>
          <a:prstGeom prst="rect">
            <a:avLst/>
          </a:prstGeom>
        </p:spPr>
      </p:pic>
    </p:spTree>
    <p:extLst>
      <p:ext uri="{BB962C8B-B14F-4D97-AF65-F5344CB8AC3E}">
        <p14:creationId xmlns:p14="http://schemas.microsoft.com/office/powerpoint/2010/main" val="33957718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A18A5-DF46-694C-9DBE-A101763BECBB}"/>
              </a:ext>
            </a:extLst>
          </p:cNvPr>
          <p:cNvSpPr>
            <a:spLocks noGrp="1"/>
          </p:cNvSpPr>
          <p:nvPr>
            <p:ph type="title"/>
          </p:nvPr>
        </p:nvSpPr>
        <p:spPr>
          <a:xfrm>
            <a:off x="0" y="0"/>
            <a:ext cx="7886700" cy="994172"/>
          </a:xfrm>
        </p:spPr>
        <p:txBody>
          <a:bodyPr/>
          <a:lstStyle/>
          <a:p>
            <a:pPr algn="l"/>
            <a:r>
              <a:rPr lang="en-US" dirty="0"/>
              <a:t>Your task</a:t>
            </a:r>
          </a:p>
        </p:txBody>
      </p:sp>
      <p:sp>
        <p:nvSpPr>
          <p:cNvPr id="3" name="Content Placeholder 2">
            <a:extLst>
              <a:ext uri="{FF2B5EF4-FFF2-40B4-BE49-F238E27FC236}">
                <a16:creationId xmlns:a16="http://schemas.microsoft.com/office/drawing/2014/main" id="{E705535A-0680-F440-AB85-37672643B242}"/>
              </a:ext>
            </a:extLst>
          </p:cNvPr>
          <p:cNvSpPr>
            <a:spLocks noGrp="1"/>
          </p:cNvSpPr>
          <p:nvPr>
            <p:ph idx="1"/>
          </p:nvPr>
        </p:nvSpPr>
        <p:spPr>
          <a:xfrm>
            <a:off x="247651" y="994172"/>
            <a:ext cx="4759778" cy="2969790"/>
          </a:xfrm>
        </p:spPr>
        <p:txBody>
          <a:bodyPr>
            <a:normAutofit/>
          </a:bodyPr>
          <a:lstStyle/>
          <a:p>
            <a:pPr>
              <a:buFont typeface="Wingdings" panose="05000000000000000000" pitchFamily="2" charset="2"/>
              <a:buChar char="Ø"/>
            </a:pPr>
            <a:r>
              <a:rPr lang="en-US" sz="2800" dirty="0"/>
              <a:t>We bought a pork sausage from a butcher’s shop</a:t>
            </a:r>
          </a:p>
          <a:p>
            <a:pPr>
              <a:buFont typeface="Wingdings" panose="05000000000000000000" pitchFamily="2" charset="2"/>
              <a:buChar char="Ø"/>
            </a:pPr>
            <a:r>
              <a:rPr lang="en-US" sz="2800" dirty="0"/>
              <a:t>We extracted DNA from the sausage </a:t>
            </a:r>
          </a:p>
          <a:p>
            <a:pPr>
              <a:buFont typeface="Wingdings" panose="05000000000000000000" pitchFamily="2" charset="2"/>
              <a:buChar char="Ø"/>
            </a:pPr>
            <a:r>
              <a:rPr lang="en-US" sz="2800" dirty="0"/>
              <a:t>We recorded the DNA sequences found</a:t>
            </a:r>
          </a:p>
          <a:p>
            <a:endParaRPr lang="en-US" dirty="0"/>
          </a:p>
          <a:p>
            <a:pPr marL="0" indent="0">
              <a:buNone/>
            </a:pPr>
            <a:endParaRPr lang="en-US" b="1" dirty="0">
              <a:solidFill>
                <a:srgbClr val="3C3AEB"/>
              </a:solidFill>
            </a:endParaRPr>
          </a:p>
        </p:txBody>
      </p:sp>
      <p:pic>
        <p:nvPicPr>
          <p:cNvPr id="6" name="Picture 5">
            <a:extLst>
              <a:ext uri="{FF2B5EF4-FFF2-40B4-BE49-F238E27FC236}">
                <a16:creationId xmlns:a16="http://schemas.microsoft.com/office/drawing/2014/main" id="{A0653082-15C1-C741-A1AD-D391E8E2ECF0}"/>
              </a:ext>
            </a:extLst>
          </p:cNvPr>
          <p:cNvPicPr>
            <a:picLocks noChangeAspect="1"/>
          </p:cNvPicPr>
          <p:nvPr/>
        </p:nvPicPr>
        <p:blipFill>
          <a:blip r:embed="rId3"/>
          <a:stretch>
            <a:fillRect/>
          </a:stretch>
        </p:blipFill>
        <p:spPr>
          <a:xfrm>
            <a:off x="5255080" y="1312672"/>
            <a:ext cx="3183693" cy="2116328"/>
          </a:xfrm>
          <a:prstGeom prst="rect">
            <a:avLst/>
          </a:prstGeom>
        </p:spPr>
      </p:pic>
      <p:pic>
        <p:nvPicPr>
          <p:cNvPr id="10" name="Picture 9">
            <a:extLst>
              <a:ext uri="{FF2B5EF4-FFF2-40B4-BE49-F238E27FC236}">
                <a16:creationId xmlns:a16="http://schemas.microsoft.com/office/drawing/2014/main" id="{5E9F46D1-4C0A-2D48-A035-C72A0BC12EAE}"/>
              </a:ext>
            </a:extLst>
          </p:cNvPr>
          <p:cNvPicPr>
            <a:picLocks noChangeAspect="1"/>
          </p:cNvPicPr>
          <p:nvPr/>
        </p:nvPicPr>
        <p:blipFill>
          <a:blip r:embed="rId4"/>
          <a:stretch>
            <a:fillRect/>
          </a:stretch>
        </p:blipFill>
        <p:spPr>
          <a:xfrm>
            <a:off x="550150" y="4255664"/>
            <a:ext cx="3038155" cy="2031325"/>
          </a:xfrm>
          <a:prstGeom prst="rect">
            <a:avLst/>
          </a:prstGeom>
        </p:spPr>
      </p:pic>
      <p:sp>
        <p:nvSpPr>
          <p:cNvPr id="7" name="TextBox 6">
            <a:extLst>
              <a:ext uri="{FF2B5EF4-FFF2-40B4-BE49-F238E27FC236}">
                <a16:creationId xmlns:a16="http://schemas.microsoft.com/office/drawing/2014/main" id="{12173680-C687-1527-7923-8AFB84D36C57}"/>
              </a:ext>
            </a:extLst>
          </p:cNvPr>
          <p:cNvSpPr txBox="1"/>
          <p:nvPr/>
        </p:nvSpPr>
        <p:spPr>
          <a:xfrm>
            <a:off x="4200525" y="3840165"/>
            <a:ext cx="4695824" cy="2862322"/>
          </a:xfrm>
          <a:prstGeom prst="rect">
            <a:avLst/>
          </a:prstGeom>
          <a:noFill/>
        </p:spPr>
        <p:txBody>
          <a:bodyPr wrap="square">
            <a:spAutoFit/>
          </a:bodyPr>
          <a:lstStyle/>
          <a:p>
            <a:pPr marL="0" indent="0">
              <a:buNone/>
            </a:pPr>
            <a:r>
              <a:rPr lang="en-US" sz="2000" b="1" dirty="0">
                <a:solidFill>
                  <a:srgbClr val="3C3AEB"/>
                </a:solidFill>
              </a:rPr>
              <a:t>We will provide you with DNA barcode sequences found in the sausage sample.</a:t>
            </a:r>
          </a:p>
          <a:p>
            <a:pPr marL="0" indent="0">
              <a:buNone/>
            </a:pPr>
            <a:endParaRPr lang="en-US" sz="2000" b="1" dirty="0">
              <a:solidFill>
                <a:srgbClr val="3C3AEB"/>
              </a:solidFill>
            </a:endParaRPr>
          </a:p>
          <a:p>
            <a:pPr marL="0" indent="0">
              <a:buNone/>
            </a:pPr>
            <a:r>
              <a:rPr lang="en-US" sz="2000" b="1" dirty="0">
                <a:solidFill>
                  <a:srgbClr val="3C3AEB"/>
                </a:solidFill>
              </a:rPr>
              <a:t>Is the sausage 100% pork? </a:t>
            </a:r>
          </a:p>
          <a:p>
            <a:pPr marL="0" indent="0">
              <a:buNone/>
            </a:pPr>
            <a:endParaRPr lang="en-US" sz="2000" b="1" dirty="0">
              <a:solidFill>
                <a:srgbClr val="3C3AEB"/>
              </a:solidFill>
            </a:endParaRPr>
          </a:p>
          <a:p>
            <a:pPr marL="0" indent="0">
              <a:buNone/>
            </a:pPr>
            <a:r>
              <a:rPr lang="en-US" sz="2000" b="1" dirty="0">
                <a:solidFill>
                  <a:srgbClr val="3C3AEB"/>
                </a:solidFill>
              </a:rPr>
              <a:t>Your task is to identify what animal DNA sequences are present in the meat. </a:t>
            </a:r>
            <a:endParaRPr lang="en-GB" sz="2000" dirty="0"/>
          </a:p>
        </p:txBody>
      </p:sp>
    </p:spTree>
    <p:extLst>
      <p:ext uri="{BB962C8B-B14F-4D97-AF65-F5344CB8AC3E}">
        <p14:creationId xmlns:p14="http://schemas.microsoft.com/office/powerpoint/2010/main" val="19355222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GUID" val="f85f0d9c-3d32-45f7-a6ae-1b5ba4de408c"/>
</p:tagLst>
</file>

<file path=ppt/theme/theme1.xml><?xml version="1.0" encoding="utf-8"?>
<a:theme xmlns:a="http://schemas.openxmlformats.org/drawingml/2006/main" name="Batlow">
  <a:themeElements>
    <a:clrScheme name="Batlow">
      <a:dk1>
        <a:sysClr val="windowText" lastClr="000000"/>
      </a:dk1>
      <a:lt1>
        <a:sysClr val="window" lastClr="FFFFFF"/>
      </a:lt1>
      <a:dk2>
        <a:srgbClr val="1F497D"/>
      </a:dk2>
      <a:lt2>
        <a:srgbClr val="EEECE1"/>
      </a:lt2>
      <a:accent1>
        <a:srgbClr val="143D5C"/>
      </a:accent1>
      <a:accent2>
        <a:srgbClr val="3A6C57"/>
      </a:accent2>
      <a:accent3>
        <a:srgbClr val="5B7645"/>
      </a:accent3>
      <a:accent4>
        <a:srgbClr val="91862E"/>
      </a:accent4>
      <a:accent5>
        <a:srgbClr val="E19B64"/>
      </a:accent5>
      <a:accent6>
        <a:srgbClr val="FF74D4"/>
      </a:accent6>
      <a:hlink>
        <a:srgbClr val="0000FF"/>
      </a:hlink>
      <a:folHlink>
        <a:srgbClr val="800080"/>
      </a:folHlink>
    </a:clrScheme>
    <a:fontScheme name="Custom 2">
      <a:majorFont>
        <a:latin typeface="Bahnschrift"/>
        <a:ea typeface=""/>
        <a:cs typeface=""/>
      </a:majorFont>
      <a:minorFont>
        <a:latin typeface="Bahnschrif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atlow" id="{14C34F37-0299-4A6B-895D-99800D5A5FFE}" vid="{4E95AFD7-57F8-4E5A-B3A0-59B441AA926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D26E04ADAF3F945AB15BD56964BF621" ma:contentTypeVersion="5" ma:contentTypeDescription="Create a new document." ma:contentTypeScope="" ma:versionID="0bf551fafd3d7ca84da798dee7caa1b2">
  <xsd:schema xmlns:xsd="http://www.w3.org/2001/XMLSchema" xmlns:xs="http://www.w3.org/2001/XMLSchema" xmlns:p="http://schemas.microsoft.com/office/2006/metadata/properties" xmlns:ns2="78e120f7-0f46-47d9-91a4-30bcaa6e4bb1" xmlns:ns3="56df587e-8807-4c9b-9750-f97575199547" targetNamespace="http://schemas.microsoft.com/office/2006/metadata/properties" ma:root="true" ma:fieldsID="db4d79a5050fa35656dcb5d9c223bf28" ns2:_="" ns3:_="">
    <xsd:import namespace="78e120f7-0f46-47d9-91a4-30bcaa6e4bb1"/>
    <xsd:import namespace="56df587e-8807-4c9b-9750-f97575199547"/>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8e120f7-0f46-47d9-91a4-30bcaa6e4b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6df587e-8807-4c9b-9750-f97575199547"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0C29DF-6850-4014-AD41-7FC2C4C011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8e120f7-0f46-47d9-91a4-30bcaa6e4bb1"/>
    <ds:schemaRef ds:uri="56df587e-8807-4c9b-9750-f9757519954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3C3F472-0942-4CAB-A55A-351A8EB76817}">
  <ds:schemaRefs>
    <ds:schemaRef ds:uri="http://www.w3.org/XML/1998/namespace"/>
    <ds:schemaRef ds:uri="http://purl.org/dc/elements/1.1/"/>
    <ds:schemaRef ds:uri="http://schemas.microsoft.com/office/2006/documentManagement/types"/>
    <ds:schemaRef ds:uri="http://schemas.openxmlformats.org/package/2006/metadata/core-properties"/>
    <ds:schemaRef ds:uri="http://purl.org/dc/terms/"/>
    <ds:schemaRef ds:uri="78e120f7-0f46-47d9-91a4-30bcaa6e4bb1"/>
    <ds:schemaRef ds:uri="http://purl.org/dc/dcmitype/"/>
    <ds:schemaRef ds:uri="http://schemas.microsoft.com/office/infopath/2007/PartnerControls"/>
    <ds:schemaRef ds:uri="56df587e-8807-4c9b-9750-f97575199547"/>
    <ds:schemaRef ds:uri="http://schemas.microsoft.com/office/2006/metadata/properties"/>
  </ds:schemaRefs>
</ds:datastoreItem>
</file>

<file path=customXml/itemProps3.xml><?xml version="1.0" encoding="utf-8"?>
<ds:datastoreItem xmlns:ds="http://schemas.openxmlformats.org/officeDocument/2006/customXml" ds:itemID="{0B8FF715-8F8D-4B60-A91F-C7B00D9C7C4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2532</TotalTime>
  <Words>1096</Words>
  <Application>Microsoft Office PowerPoint</Application>
  <PresentationFormat>On-screen Show (4:3)</PresentationFormat>
  <Paragraphs>197</Paragraphs>
  <Slides>23</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Bahnschrift</vt:lpstr>
      <vt:lpstr>Calibri</vt:lpstr>
      <vt:lpstr>GDS Transport</vt:lpstr>
      <vt:lpstr>Wingdings</vt:lpstr>
      <vt:lpstr>Batlow</vt:lpstr>
      <vt:lpstr>Bioinformatics: Food Detective</vt:lpstr>
      <vt:lpstr>PowerPoint Presentation</vt:lpstr>
      <vt:lpstr>How we ‘read’ DNA sequences</vt:lpstr>
      <vt:lpstr>What can DNA tell us?</vt:lpstr>
      <vt:lpstr>DNA barcoding</vt:lpstr>
      <vt:lpstr>DNA barcoding</vt:lpstr>
      <vt:lpstr>Uses of DNA barcoding</vt:lpstr>
      <vt:lpstr>Food fraud</vt:lpstr>
      <vt:lpstr>Your task</vt:lpstr>
      <vt:lpstr>PowerPoint Presentation</vt:lpstr>
      <vt:lpstr>PowerPoint Presentation</vt:lpstr>
      <vt:lpstr>PowerPoint Presentation</vt:lpstr>
      <vt:lpstr>Species names</vt:lpstr>
      <vt:lpstr>PowerPoint Presentation</vt:lpstr>
      <vt:lpstr>E-value</vt:lpstr>
      <vt:lpstr>E-values</vt:lpstr>
      <vt:lpstr>PowerPoint Presentation</vt:lpstr>
      <vt:lpstr>Results</vt:lpstr>
      <vt:lpstr>No match?</vt:lpstr>
      <vt:lpstr>High E values</vt:lpstr>
      <vt:lpstr>Why might we find other animal DNA in a pork sausage?</vt:lpstr>
      <vt:lpstr>Conclusion</vt:lpstr>
      <vt:lpstr>Find and report on an example of DNA barcoding in conservation.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Bioinformatics: Food Detective</dc:title>
  <dc:creator>BAIN Stevie</dc:creator>
  <cp:lastModifiedBy>Laura Campbell</cp:lastModifiedBy>
  <cp:revision>23</cp:revision>
  <dcterms:created xsi:type="dcterms:W3CDTF">2021-01-13T13:06:51Z</dcterms:created>
  <dcterms:modified xsi:type="dcterms:W3CDTF">2025-09-29T11:42:09Z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0x0101007D26E04ADAF3F945AB15BD56964BF621</vt:lpwstr>
  </property>
</Properties>
</file>