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4"/>
  </p:sldMasterIdLst>
  <p:notesMasterIdLst>
    <p:notesMasterId r:id="rId28"/>
  </p:notesMasterIdLst>
  <p:sldIdLst>
    <p:sldId id="256" r:id="rId5"/>
    <p:sldId id="257" r:id="rId6"/>
    <p:sldId id="258" r:id="rId7"/>
    <p:sldId id="259" r:id="rId8"/>
    <p:sldId id="282" r:id="rId9"/>
    <p:sldId id="260" r:id="rId10"/>
    <p:sldId id="264" r:id="rId11"/>
    <p:sldId id="261" r:id="rId12"/>
    <p:sldId id="262" r:id="rId13"/>
    <p:sldId id="271" r:id="rId14"/>
    <p:sldId id="266" r:id="rId15"/>
    <p:sldId id="267" r:id="rId16"/>
    <p:sldId id="269" r:id="rId17"/>
    <p:sldId id="280" r:id="rId18"/>
    <p:sldId id="275" r:id="rId19"/>
    <p:sldId id="277" r:id="rId20"/>
    <p:sldId id="270" r:id="rId21"/>
    <p:sldId id="263" r:id="rId22"/>
    <p:sldId id="281" r:id="rId23"/>
    <p:sldId id="495" r:id="rId24"/>
    <p:sldId id="272" r:id="rId25"/>
    <p:sldId id="493" r:id="rId26"/>
    <p:sldId id="492" r:id="rId27"/>
  </p:sldIdLst>
  <p:sldSz cx="9144000" cy="6858000" type="screen4x3"/>
  <p:notesSz cx="6858000" cy="9144000"/>
  <p:custDataLst>
    <p:tags r:id="rId29"/>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40FF"/>
    <a:srgbClr val="3C3AEB"/>
    <a:srgbClr val="2BB3E2"/>
    <a:srgbClr val="102C61"/>
    <a:srgbClr val="E4EBF8"/>
    <a:srgbClr val="53C7B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6883"/>
    <p:restoredTop sz="93526" autoAdjust="0"/>
  </p:normalViewPr>
  <p:slideViewPr>
    <p:cSldViewPr snapToGrid="0" snapToObjects="1">
      <p:cViewPr varScale="1">
        <p:scale>
          <a:sx n="91" d="100"/>
          <a:sy n="91" d="100"/>
        </p:scale>
        <p:origin x="691" y="91"/>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gs" Target="tags/tag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presProps" Target="presProps.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a Campbell" userId="bdee3244-b058-4e00-9b6a-0084de89797b" providerId="ADAL" clId="{66C305EE-ACDF-4D71-BDDF-DE5A0AA1950B}"/>
    <pc:docChg chg="modSld">
      <pc:chgData name="Laura Campbell" userId="bdee3244-b058-4e00-9b6a-0084de89797b" providerId="ADAL" clId="{66C305EE-ACDF-4D71-BDDF-DE5A0AA1950B}" dt="2025-09-23T10:51:52.037" v="2" actId="14100"/>
      <pc:docMkLst>
        <pc:docMk/>
      </pc:docMkLst>
      <pc:sldChg chg="addSp modSp mod">
        <pc:chgData name="Laura Campbell" userId="bdee3244-b058-4e00-9b6a-0084de89797b" providerId="ADAL" clId="{66C305EE-ACDF-4D71-BDDF-DE5A0AA1950B}" dt="2025-09-23T10:51:52.037" v="2" actId="14100"/>
        <pc:sldMkLst>
          <pc:docMk/>
          <pc:sldMk cId="3193600549" sldId="256"/>
        </pc:sldMkLst>
        <pc:spChg chg="add mod">
          <ac:chgData name="Laura Campbell" userId="bdee3244-b058-4e00-9b6a-0084de89797b" providerId="ADAL" clId="{66C305EE-ACDF-4D71-BDDF-DE5A0AA1950B}" dt="2025-09-23T10:51:52.037" v="2" actId="14100"/>
          <ac:spMkLst>
            <pc:docMk/>
            <pc:sldMk cId="3193600549" sldId="256"/>
            <ac:spMk id="15" creationId="{8660B317-766A-4A1A-8FB5-DC28685A5E6A}"/>
          </ac:spMkLst>
        </pc:spChg>
      </pc:sldChg>
    </pc:docChg>
  </pc:docChgLst>
</pc:chgInfo>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9-08T17:03:37.613"/>
    </inkml:context>
    <inkml:brush xml:id="br0">
      <inkml:brushProperty name="width" value="0.35" units="cm"/>
      <inkml:brushProperty name="height" value="0.35" units="cm"/>
      <inkml:brushProperty name="color" value="#FFFFFF"/>
    </inkml:brush>
  </inkml:definitions>
  <inkml:trace contextRef="#ctx0" brushRef="#br0">1 0 24575,'0'0'0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9-08T17:03:48.680"/>
    </inkml:context>
    <inkml:brush xml:id="br0">
      <inkml:brushProperty name="width" value="0.35" units="cm"/>
      <inkml:brushProperty name="height" value="0.35" units="cm"/>
      <inkml:brushProperty name="color" value="#FFFFFF"/>
    </inkml:brush>
  </inkml:definitions>
  <inkml:trace contextRef="#ctx0" brushRef="#br0">0 0 24575,'0'0'0</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9-08T17:03:49.497"/>
    </inkml:context>
    <inkml:brush xml:id="br0">
      <inkml:brushProperty name="width" value="0.35" units="cm"/>
      <inkml:brushProperty name="height" value="0.35" units="cm"/>
      <inkml:brushProperty name="color" value="#FFFFFF"/>
    </inkml:brush>
  </inkml:definitions>
  <inkml:trace contextRef="#ctx0" brushRef="#br0">0 0 24575,'0'0'0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F0A1B05-820A-764E-BD11-A3D8F4581E50}" type="datetimeFigureOut">
              <a:rPr lang="en-US" smtClean="0"/>
              <a:t>9/23/2025</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4E63769-7D81-8946-A21A-8B8ADCAB59A4}" type="slidenum">
              <a:rPr lang="en-US" smtClean="0"/>
              <a:t>‹#›</a:t>
            </a:fld>
            <a:endParaRPr lang="en-US"/>
          </a:p>
        </p:txBody>
      </p:sp>
    </p:spTree>
    <p:extLst>
      <p:ext uri="{BB962C8B-B14F-4D97-AF65-F5344CB8AC3E}">
        <p14:creationId xmlns:p14="http://schemas.microsoft.com/office/powerpoint/2010/main" val="7580101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4E63769-7D81-8946-A21A-8B8ADCAB59A4}" type="slidenum">
              <a:rPr lang="en-US" smtClean="0"/>
              <a:t>1</a:t>
            </a:fld>
            <a:endParaRPr lang="en-US"/>
          </a:p>
        </p:txBody>
      </p:sp>
    </p:spTree>
    <p:extLst>
      <p:ext uri="{BB962C8B-B14F-4D97-AF65-F5344CB8AC3E}">
        <p14:creationId xmlns:p14="http://schemas.microsoft.com/office/powerpoint/2010/main" val="23076445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4E63769-7D81-8946-A21A-8B8ADCAB59A4}" type="slidenum">
              <a:rPr lang="en-US" smtClean="0"/>
              <a:t>18</a:t>
            </a:fld>
            <a:endParaRPr lang="en-US"/>
          </a:p>
        </p:txBody>
      </p:sp>
    </p:spTree>
    <p:extLst>
      <p:ext uri="{BB962C8B-B14F-4D97-AF65-F5344CB8AC3E}">
        <p14:creationId xmlns:p14="http://schemas.microsoft.com/office/powerpoint/2010/main" val="36886042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Blue whale: https://www.pexels.com/photo/whale-in-blue-depth-of-ocean-4696771/</a:t>
            </a:r>
          </a:p>
          <a:p>
            <a:r>
              <a:rPr lang="en-GB"/>
              <a:t>Frog: https://www.pexels.com/photo/brown-frog-holding-on-to-a-stick-23526659/</a:t>
            </a:r>
          </a:p>
          <a:p>
            <a:r>
              <a:rPr lang="en-GB"/>
              <a:t>Spiny fish: https://commons.wikimedia.org/wiki/File:Neomerinthe_ignea_1.jpg</a:t>
            </a:r>
          </a:p>
        </p:txBody>
      </p:sp>
      <p:sp>
        <p:nvSpPr>
          <p:cNvPr id="4" name="Slide Number Placeholder 3"/>
          <p:cNvSpPr>
            <a:spLocks noGrp="1"/>
          </p:cNvSpPr>
          <p:nvPr>
            <p:ph type="sldNum" sz="quarter" idx="5"/>
          </p:nvPr>
        </p:nvSpPr>
        <p:spPr/>
        <p:txBody>
          <a:bodyPr/>
          <a:lstStyle/>
          <a:p>
            <a:fld id="{A4E63769-7D81-8946-A21A-8B8ADCAB59A4}" type="slidenum">
              <a:rPr lang="en-US" smtClean="0"/>
              <a:t>20</a:t>
            </a:fld>
            <a:endParaRPr lang="en-US"/>
          </a:p>
        </p:txBody>
      </p:sp>
    </p:spTree>
    <p:extLst>
      <p:ext uri="{BB962C8B-B14F-4D97-AF65-F5344CB8AC3E}">
        <p14:creationId xmlns:p14="http://schemas.microsoft.com/office/powerpoint/2010/main" val="3906691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UA" dirty="0"/>
          </a:p>
        </p:txBody>
      </p:sp>
      <p:sp>
        <p:nvSpPr>
          <p:cNvPr id="4" name="Номер слайда 3"/>
          <p:cNvSpPr>
            <a:spLocks noGrp="1"/>
          </p:cNvSpPr>
          <p:nvPr>
            <p:ph type="sldNum" sz="quarter" idx="5"/>
          </p:nvPr>
        </p:nvSpPr>
        <p:spPr/>
        <p:txBody>
          <a:bodyPr/>
          <a:lstStyle/>
          <a:p>
            <a:fld id="{A4E63769-7D81-8946-A21A-8B8ADCAB59A4}" type="slidenum">
              <a:rPr lang="en-US" smtClean="0"/>
              <a:t>21</a:t>
            </a:fld>
            <a:endParaRPr lang="en-US"/>
          </a:p>
        </p:txBody>
      </p:sp>
    </p:spTree>
    <p:extLst>
      <p:ext uri="{BB962C8B-B14F-4D97-AF65-F5344CB8AC3E}">
        <p14:creationId xmlns:p14="http://schemas.microsoft.com/office/powerpoint/2010/main" val="40760179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a:t>‘genetic code’ is used in textbooks </a:t>
            </a:r>
          </a:p>
        </p:txBody>
      </p:sp>
      <p:sp>
        <p:nvSpPr>
          <p:cNvPr id="4" name="Slide Number Placeholder 3"/>
          <p:cNvSpPr>
            <a:spLocks noGrp="1"/>
          </p:cNvSpPr>
          <p:nvPr>
            <p:ph type="sldNum" sz="quarter" idx="5"/>
          </p:nvPr>
        </p:nvSpPr>
        <p:spPr/>
        <p:txBody>
          <a:bodyPr/>
          <a:lstStyle/>
          <a:p>
            <a:fld id="{A4E63769-7D81-8946-A21A-8B8ADCAB59A4}" type="slidenum">
              <a:rPr lang="en-US" smtClean="0"/>
              <a:t>2</a:t>
            </a:fld>
            <a:endParaRPr lang="en-US"/>
          </a:p>
        </p:txBody>
      </p:sp>
    </p:spTree>
    <p:extLst>
      <p:ext uri="{BB962C8B-B14F-4D97-AF65-F5344CB8AC3E}">
        <p14:creationId xmlns:p14="http://schemas.microsoft.com/office/powerpoint/2010/main" val="19799409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a:t>Examples of DNA sequences</a:t>
            </a:r>
          </a:p>
          <a:p>
            <a:r>
              <a:rPr lang="en-US"/>
              <a:t>What they look like just so the pupils can have an idea what they are dealing with </a:t>
            </a:r>
          </a:p>
          <a:p>
            <a:endParaRPr lang="en-US"/>
          </a:p>
          <a:p>
            <a:r>
              <a:rPr lang="en-US"/>
              <a:t>Extract DNA simple as: spit in a cup, add washing up liquid, salt, and clear alcohol like vodka.</a:t>
            </a:r>
          </a:p>
          <a:p>
            <a:r>
              <a:rPr lang="en-US"/>
              <a:t>Printed double sided, 3 billion base pairs printed about the height of Glasgow City Chambers</a:t>
            </a:r>
          </a:p>
          <a:p>
            <a:endParaRPr lang="en-US"/>
          </a:p>
          <a:p>
            <a:r>
              <a:rPr lang="en-US"/>
              <a:t>~ 71 trips between the Earth and the Sun (Assuming 10 trillion nucleated cells in human body). Doesn’t include bacteria!</a:t>
            </a:r>
          </a:p>
        </p:txBody>
      </p:sp>
      <p:sp>
        <p:nvSpPr>
          <p:cNvPr id="4" name="Slide Number Placeholder 3"/>
          <p:cNvSpPr>
            <a:spLocks noGrp="1"/>
          </p:cNvSpPr>
          <p:nvPr>
            <p:ph type="sldNum" sz="quarter" idx="5"/>
          </p:nvPr>
        </p:nvSpPr>
        <p:spPr/>
        <p:txBody>
          <a:bodyPr/>
          <a:lstStyle/>
          <a:p>
            <a:fld id="{A4E63769-7D81-8946-A21A-8B8ADCAB59A4}" type="slidenum">
              <a:rPr lang="en-US" smtClean="0"/>
              <a:t>3</a:t>
            </a:fld>
            <a:endParaRPr lang="en-US"/>
          </a:p>
        </p:txBody>
      </p:sp>
    </p:spTree>
    <p:extLst>
      <p:ext uri="{BB962C8B-B14F-4D97-AF65-F5344CB8AC3E}">
        <p14:creationId xmlns:p14="http://schemas.microsoft.com/office/powerpoint/2010/main" val="36121140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a:effectLst/>
                <a:latin typeface="Arial" panose="020B0604020202020204" pitchFamily="34" charset="0"/>
                <a:ea typeface="Calibri" panose="020F0502020204030204" pitchFamily="34" charset="0"/>
              </a:rPr>
              <a:t>Explain that DNA barcoding was used by Government scientists during this time to test food products – reinforce that horse DNA is different to sheep/cattle/pig etc DNA and so we can look at these DNA barcodes and identify species. Still very topical today. </a:t>
            </a:r>
          </a:p>
          <a:p>
            <a:endParaRPr lang="en-GB" sz="1800">
              <a:effectLst/>
              <a:latin typeface="Arial" panose="020B0604020202020204" pitchFamily="34" charset="0"/>
              <a:ea typeface="Calibri" panose="020F0502020204030204" pitchFamily="34" charset="0"/>
            </a:endParaRPr>
          </a:p>
          <a:p>
            <a:r>
              <a:rPr lang="en-GB" sz="1800">
                <a:effectLst/>
                <a:latin typeface="Arial" panose="020B0604020202020204" pitchFamily="34" charset="0"/>
                <a:ea typeface="Calibri" panose="020F0502020204030204" pitchFamily="34" charset="0"/>
              </a:rPr>
              <a:t>Updated to a 2025 report from the Food Standards Agency about honey authenticity – two methods used including DNA testing:</a:t>
            </a:r>
          </a:p>
          <a:p>
            <a:endParaRPr lang="en-GB" sz="1800">
              <a:effectLst/>
              <a:latin typeface="Arial" panose="020B0604020202020204" pitchFamily="34" charset="0"/>
              <a:ea typeface="Calibri" panose="020F0502020204030204" pitchFamily="34" charset="0"/>
            </a:endParaRPr>
          </a:p>
          <a:p>
            <a:pPr algn="l"/>
            <a:r>
              <a:rPr lang="en-GB" sz="1800">
                <a:effectLst/>
                <a:latin typeface="Arial" panose="020B0604020202020204" pitchFamily="34" charset="0"/>
                <a:ea typeface="Calibri" panose="020F0502020204030204" pitchFamily="34" charset="0"/>
              </a:rPr>
              <a:t>“</a:t>
            </a:r>
            <a:r>
              <a:rPr lang="en-GB" sz="2800" b="0" i="0">
                <a:solidFill>
                  <a:srgbClr val="0B0C0C"/>
                </a:solidFill>
                <a:effectLst/>
                <a:latin typeface="GDS Transport"/>
              </a:rPr>
              <a:t>The first method uses Spatial Off-set Raman Spectroscopy (SORS) which is a screening technique using the scattering of laser light to detect adulteration at a molecular level in honey. This test could be used in the field such as in factories or border inspection facilities making it easier, quicker and more affordable compared to current methods.</a:t>
            </a:r>
          </a:p>
          <a:p>
            <a:pPr algn="l"/>
            <a:r>
              <a:rPr lang="en-GB" sz="2800" b="0" i="0">
                <a:solidFill>
                  <a:srgbClr val="0B0C0C"/>
                </a:solidFill>
                <a:effectLst/>
                <a:latin typeface="GDS Transport"/>
              </a:rPr>
              <a:t>The second is a DNA technique used in the laboratory to detect the addition of the sugar syrups through their DNA profiles. The proposed DNA method tested initially only on UK single origin honeys has potential to be used alongside traditional honey analysis, modern analytical methodologies, and rapid spectroscopic screening tests as a highly sensitive method to identify the species origin of certain plant-based syrups and help confirm if the honey is fraudulently adulterated.</a:t>
            </a:r>
            <a:r>
              <a:rPr lang="en-GB" sz="1800" b="0" i="0">
                <a:solidFill>
                  <a:srgbClr val="0B0C0C"/>
                </a:solidFill>
                <a:effectLst/>
                <a:latin typeface="Arial" panose="020B0604020202020204" pitchFamily="34" charset="0"/>
                <a:ea typeface="Calibri" panose="020F0502020204030204" pitchFamily="34" charset="0"/>
              </a:rPr>
              <a:t>”</a:t>
            </a:r>
          </a:p>
          <a:p>
            <a:pPr algn="l"/>
            <a:endParaRPr lang="en-GB" sz="1800" b="0" i="0">
              <a:solidFill>
                <a:srgbClr val="0B0C0C"/>
              </a:solidFill>
              <a:effectLst/>
              <a:latin typeface="Arial" panose="020B0604020202020204" pitchFamily="34" charset="0"/>
              <a:ea typeface="Calibri" panose="020F0502020204030204" pitchFamily="34" charset="0"/>
            </a:endParaRPr>
          </a:p>
          <a:p>
            <a:pPr algn="l"/>
            <a:r>
              <a:rPr lang="en-GB" sz="2800" b="0" i="0">
                <a:solidFill>
                  <a:srgbClr val="0B0C0C"/>
                </a:solidFill>
                <a:effectLst/>
                <a:latin typeface="GDS Transport"/>
              </a:rPr>
              <a:t>https://food.blog.gov.uk/2025/02/17/exploring-new-methods-to-protect-honey-authenticity-in-the-uk/</a:t>
            </a:r>
          </a:p>
        </p:txBody>
      </p:sp>
      <p:sp>
        <p:nvSpPr>
          <p:cNvPr id="4" name="Slide Number Placeholder 3"/>
          <p:cNvSpPr>
            <a:spLocks noGrp="1"/>
          </p:cNvSpPr>
          <p:nvPr>
            <p:ph type="sldNum" sz="quarter" idx="5"/>
          </p:nvPr>
        </p:nvSpPr>
        <p:spPr/>
        <p:txBody>
          <a:bodyPr/>
          <a:lstStyle/>
          <a:p>
            <a:fld id="{A4E63769-7D81-8946-A21A-8B8ADCAB59A4}" type="slidenum">
              <a:rPr lang="en-US" smtClean="0"/>
              <a:t>8</a:t>
            </a:fld>
            <a:endParaRPr lang="en-US"/>
          </a:p>
        </p:txBody>
      </p:sp>
    </p:spTree>
    <p:extLst>
      <p:ext uri="{BB962C8B-B14F-4D97-AF65-F5344CB8AC3E}">
        <p14:creationId xmlns:p14="http://schemas.microsoft.com/office/powerpoint/2010/main" val="35919190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a:t>https://</a:t>
            </a:r>
            <a:r>
              <a:rPr lang="en-US" err="1"/>
              <a:t>www.thenakedscientists.com</a:t>
            </a:r>
            <a:r>
              <a:rPr lang="en-US"/>
              <a:t>/podcasts/naked-scientists-podcast/</a:t>
            </a:r>
            <a:r>
              <a:rPr lang="en-US" err="1"/>
              <a:t>dna</a:t>
            </a:r>
            <a:r>
              <a:rPr lang="en-US"/>
              <a:t>-decoded-past-present-and-sausage</a:t>
            </a:r>
          </a:p>
          <a:p>
            <a:endParaRPr lang="en-US"/>
          </a:p>
          <a:p>
            <a:r>
              <a:rPr lang="en-US"/>
              <a:t>Describe the task</a:t>
            </a:r>
          </a:p>
        </p:txBody>
      </p:sp>
      <p:sp>
        <p:nvSpPr>
          <p:cNvPr id="4" name="Slide Number Placeholder 3"/>
          <p:cNvSpPr>
            <a:spLocks noGrp="1"/>
          </p:cNvSpPr>
          <p:nvPr>
            <p:ph type="sldNum" sz="quarter" idx="5"/>
          </p:nvPr>
        </p:nvSpPr>
        <p:spPr/>
        <p:txBody>
          <a:bodyPr/>
          <a:lstStyle/>
          <a:p>
            <a:fld id="{A4E63769-7D81-8946-A21A-8B8ADCAB59A4}" type="slidenum">
              <a:rPr lang="en-US" smtClean="0"/>
              <a:t>9</a:t>
            </a:fld>
            <a:endParaRPr lang="en-US"/>
          </a:p>
        </p:txBody>
      </p:sp>
    </p:spTree>
    <p:extLst>
      <p:ext uri="{BB962C8B-B14F-4D97-AF65-F5344CB8AC3E}">
        <p14:creationId xmlns:p14="http://schemas.microsoft.com/office/powerpoint/2010/main" val="15576075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4E63769-7D81-8946-A21A-8B8ADCAB59A4}" type="slidenum">
              <a:rPr lang="en-US" smtClean="0"/>
              <a:t>13</a:t>
            </a:fld>
            <a:endParaRPr lang="en-US"/>
          </a:p>
        </p:txBody>
      </p:sp>
    </p:spTree>
    <p:extLst>
      <p:ext uri="{BB962C8B-B14F-4D97-AF65-F5344CB8AC3E}">
        <p14:creationId xmlns:p14="http://schemas.microsoft.com/office/powerpoint/2010/main" val="7725265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b="1"/>
          </a:p>
        </p:txBody>
      </p:sp>
      <p:sp>
        <p:nvSpPr>
          <p:cNvPr id="4" name="Slide Number Placeholder 3"/>
          <p:cNvSpPr>
            <a:spLocks noGrp="1"/>
          </p:cNvSpPr>
          <p:nvPr>
            <p:ph type="sldNum" sz="quarter" idx="5"/>
          </p:nvPr>
        </p:nvSpPr>
        <p:spPr/>
        <p:txBody>
          <a:bodyPr/>
          <a:lstStyle/>
          <a:p>
            <a:fld id="{A4E63769-7D81-8946-A21A-8B8ADCAB59A4}" type="slidenum">
              <a:rPr lang="en-US" smtClean="0"/>
              <a:t>15</a:t>
            </a:fld>
            <a:endParaRPr lang="en-US"/>
          </a:p>
        </p:txBody>
      </p:sp>
    </p:spTree>
    <p:extLst>
      <p:ext uri="{BB962C8B-B14F-4D97-AF65-F5344CB8AC3E}">
        <p14:creationId xmlns:p14="http://schemas.microsoft.com/office/powerpoint/2010/main" val="5122529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4E63769-7D81-8946-A21A-8B8ADCAB59A4}" type="slidenum">
              <a:rPr lang="en-US" smtClean="0"/>
              <a:t>16</a:t>
            </a:fld>
            <a:endParaRPr lang="en-US"/>
          </a:p>
        </p:txBody>
      </p:sp>
    </p:spTree>
    <p:extLst>
      <p:ext uri="{BB962C8B-B14F-4D97-AF65-F5344CB8AC3E}">
        <p14:creationId xmlns:p14="http://schemas.microsoft.com/office/powerpoint/2010/main" val="10342410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4E63769-7D81-8946-A21A-8B8ADCAB59A4}" type="slidenum">
              <a:rPr lang="en-US" smtClean="0"/>
              <a:t>17</a:t>
            </a:fld>
            <a:endParaRPr lang="en-US"/>
          </a:p>
        </p:txBody>
      </p:sp>
    </p:spTree>
    <p:extLst>
      <p:ext uri="{BB962C8B-B14F-4D97-AF65-F5344CB8AC3E}">
        <p14:creationId xmlns:p14="http://schemas.microsoft.com/office/powerpoint/2010/main" val="14740872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7"/>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189" indent="0" algn="ctr">
              <a:buNone/>
              <a:defRPr>
                <a:solidFill>
                  <a:schemeClr val="tx1">
                    <a:tint val="75000"/>
                  </a:schemeClr>
                </a:solidFill>
              </a:defRPr>
            </a:lvl2pPr>
            <a:lvl3pPr marL="914378"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2"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6E0123E9-A048-7946-A730-B7407083CC3C}" type="datetimeFigureOut">
              <a:rPr lang="en-US" smtClean="0"/>
              <a:t>9/23/2025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ABFE90D-3CA1-D946-9E41-0F6848393A5F}" type="slidenum">
              <a:rPr lang="en-US" smtClean="0"/>
              <a:t>‹#›</a:t>
            </a:fld>
            <a:endParaRPr lang="en-US"/>
          </a:p>
        </p:txBody>
      </p:sp>
    </p:spTree>
    <p:extLst>
      <p:ext uri="{BB962C8B-B14F-4D97-AF65-F5344CB8AC3E}">
        <p14:creationId xmlns:p14="http://schemas.microsoft.com/office/powerpoint/2010/main" val="164131387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E0123E9-A048-7946-A730-B7407083CC3C}" type="datetimeFigureOut">
              <a:rPr lang="en-US" smtClean="0"/>
              <a:t>9/23/2025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ABFE90D-3CA1-D946-9E41-0F6848393A5F}" type="slidenum">
              <a:rPr lang="en-US" smtClean="0"/>
              <a:t>‹#›</a:t>
            </a:fld>
            <a:endParaRPr lang="en-US"/>
          </a:p>
        </p:txBody>
      </p:sp>
    </p:spTree>
    <p:extLst>
      <p:ext uri="{BB962C8B-B14F-4D97-AF65-F5344CB8AC3E}">
        <p14:creationId xmlns:p14="http://schemas.microsoft.com/office/powerpoint/2010/main" val="7819936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6376"/>
            <a:ext cx="2057400" cy="4387851"/>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6376"/>
            <a:ext cx="6019800" cy="438785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E0123E9-A048-7946-A730-B7407083CC3C}" type="datetimeFigureOut">
              <a:rPr lang="en-US" smtClean="0"/>
              <a:t>9/23/2025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ABFE90D-3CA1-D946-9E41-0F6848393A5F}" type="slidenum">
              <a:rPr lang="en-US" smtClean="0"/>
              <a:t>‹#›</a:t>
            </a:fld>
            <a:endParaRPr lang="en-US"/>
          </a:p>
        </p:txBody>
      </p:sp>
    </p:spTree>
    <p:extLst>
      <p:ext uri="{BB962C8B-B14F-4D97-AF65-F5344CB8AC3E}">
        <p14:creationId xmlns:p14="http://schemas.microsoft.com/office/powerpoint/2010/main" val="41646117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E0123E9-A048-7946-A730-B7407083CC3C}" type="datetimeFigureOut">
              <a:rPr lang="en-US" smtClean="0"/>
              <a:t>9/23/2025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ABFE90D-3CA1-D946-9E41-0F6848393A5F}" type="slidenum">
              <a:rPr lang="en-US" smtClean="0"/>
              <a:t>‹#›</a:t>
            </a:fld>
            <a:endParaRPr lang="en-US"/>
          </a:p>
        </p:txBody>
      </p:sp>
    </p:spTree>
    <p:extLst>
      <p:ext uri="{BB962C8B-B14F-4D97-AF65-F5344CB8AC3E}">
        <p14:creationId xmlns:p14="http://schemas.microsoft.com/office/powerpoint/2010/main" val="40061744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2"/>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189" indent="0">
              <a:buNone/>
              <a:defRPr sz="1800">
                <a:solidFill>
                  <a:schemeClr val="tx1">
                    <a:tint val="75000"/>
                  </a:schemeClr>
                </a:solidFill>
              </a:defRPr>
            </a:lvl2pPr>
            <a:lvl3pPr marL="914378" indent="0">
              <a:buNone/>
              <a:defRPr sz="1600">
                <a:solidFill>
                  <a:schemeClr val="tx1">
                    <a:tint val="75000"/>
                  </a:schemeClr>
                </a:solidFill>
              </a:defRPr>
            </a:lvl3pPr>
            <a:lvl4pPr marL="1371566" indent="0">
              <a:buNone/>
              <a:defRPr sz="1400">
                <a:solidFill>
                  <a:schemeClr val="tx1">
                    <a:tint val="75000"/>
                  </a:schemeClr>
                </a:solidFill>
              </a:defRPr>
            </a:lvl4pPr>
            <a:lvl5pPr marL="1828754" indent="0">
              <a:buNone/>
              <a:defRPr sz="1400">
                <a:solidFill>
                  <a:schemeClr val="tx1">
                    <a:tint val="75000"/>
                  </a:schemeClr>
                </a:solidFill>
              </a:defRPr>
            </a:lvl5pPr>
            <a:lvl6pPr marL="2285943" indent="0">
              <a:buNone/>
              <a:defRPr sz="1400">
                <a:solidFill>
                  <a:schemeClr val="tx1">
                    <a:tint val="75000"/>
                  </a:schemeClr>
                </a:solidFill>
              </a:defRPr>
            </a:lvl6pPr>
            <a:lvl7pPr marL="2743132" indent="0">
              <a:buNone/>
              <a:defRPr sz="1400">
                <a:solidFill>
                  <a:schemeClr val="tx1">
                    <a:tint val="75000"/>
                  </a:schemeClr>
                </a:solidFill>
              </a:defRPr>
            </a:lvl7pPr>
            <a:lvl8pPr marL="3200320" indent="0">
              <a:buNone/>
              <a:defRPr sz="1400">
                <a:solidFill>
                  <a:schemeClr val="tx1">
                    <a:tint val="75000"/>
                  </a:schemeClr>
                </a:solidFill>
              </a:defRPr>
            </a:lvl8pPr>
            <a:lvl9pPr marL="3657509"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E0123E9-A048-7946-A730-B7407083CC3C}" type="datetimeFigureOut">
              <a:rPr lang="en-US" smtClean="0"/>
              <a:t>9/23/2025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ABFE90D-3CA1-D946-9E41-0F6848393A5F}" type="slidenum">
              <a:rPr lang="en-US" smtClean="0"/>
              <a:t>‹#›</a:t>
            </a:fld>
            <a:endParaRPr lang="en-US"/>
          </a:p>
        </p:txBody>
      </p:sp>
    </p:spTree>
    <p:extLst>
      <p:ext uri="{BB962C8B-B14F-4D97-AF65-F5344CB8AC3E}">
        <p14:creationId xmlns:p14="http://schemas.microsoft.com/office/powerpoint/2010/main" val="3597216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2"/>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2"/>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6E0123E9-A048-7946-A730-B7407083CC3C}" type="datetimeFigureOut">
              <a:rPr lang="en-US" smtClean="0"/>
              <a:t>9/23/2025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ABFE90D-3CA1-D946-9E41-0F6848393A5F}" type="slidenum">
              <a:rPr lang="en-US" smtClean="0"/>
              <a:t>‹#›</a:t>
            </a:fld>
            <a:endParaRPr lang="en-US"/>
          </a:p>
        </p:txBody>
      </p:sp>
    </p:spTree>
    <p:extLst>
      <p:ext uri="{BB962C8B-B14F-4D97-AF65-F5344CB8AC3E}">
        <p14:creationId xmlns:p14="http://schemas.microsoft.com/office/powerpoint/2010/main" val="13818329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9"/>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4"/>
            <a:ext cx="4040188" cy="639763"/>
          </a:xfrm>
        </p:spPr>
        <p:txBody>
          <a:bodyPr anchor="b"/>
          <a:lstStyle>
            <a:lvl1pPr marL="0" indent="0">
              <a:buNone/>
              <a:defRPr sz="2400" b="1"/>
            </a:lvl1pPr>
            <a:lvl2pPr marL="457189" indent="0">
              <a:buNone/>
              <a:defRPr sz="2000" b="1"/>
            </a:lvl2pPr>
            <a:lvl3pPr marL="914378" indent="0">
              <a:buNone/>
              <a:defRPr sz="1800" b="1"/>
            </a:lvl3pPr>
            <a:lvl4pPr marL="1371566" indent="0">
              <a:buNone/>
              <a:defRPr sz="1600" b="1"/>
            </a:lvl4pPr>
            <a:lvl5pPr marL="1828754" indent="0">
              <a:buNone/>
              <a:defRPr sz="1600" b="1"/>
            </a:lvl5pPr>
            <a:lvl6pPr marL="2285943" indent="0">
              <a:buNone/>
              <a:defRPr sz="1600" b="1"/>
            </a:lvl6pPr>
            <a:lvl7pPr marL="2743132"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7" y="1535114"/>
            <a:ext cx="4041775" cy="639763"/>
          </a:xfrm>
        </p:spPr>
        <p:txBody>
          <a:bodyPr anchor="b"/>
          <a:lstStyle>
            <a:lvl1pPr marL="0" indent="0">
              <a:buNone/>
              <a:defRPr sz="2400" b="1"/>
            </a:lvl1pPr>
            <a:lvl2pPr marL="457189" indent="0">
              <a:buNone/>
              <a:defRPr sz="2000" b="1"/>
            </a:lvl2pPr>
            <a:lvl3pPr marL="914378" indent="0">
              <a:buNone/>
              <a:defRPr sz="1800" b="1"/>
            </a:lvl3pPr>
            <a:lvl4pPr marL="1371566" indent="0">
              <a:buNone/>
              <a:defRPr sz="1600" b="1"/>
            </a:lvl4pPr>
            <a:lvl5pPr marL="1828754" indent="0">
              <a:buNone/>
              <a:defRPr sz="1600" b="1"/>
            </a:lvl5pPr>
            <a:lvl6pPr marL="2285943" indent="0">
              <a:buNone/>
              <a:defRPr sz="1600" b="1"/>
            </a:lvl6pPr>
            <a:lvl7pPr marL="2743132"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7"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6E0123E9-A048-7946-A730-B7407083CC3C}" type="datetimeFigureOut">
              <a:rPr lang="en-US" smtClean="0"/>
              <a:t>9/23/2025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ABFE90D-3CA1-D946-9E41-0F6848393A5F}" type="slidenum">
              <a:rPr lang="en-US" smtClean="0"/>
              <a:t>‹#›</a:t>
            </a:fld>
            <a:endParaRPr lang="en-US"/>
          </a:p>
        </p:txBody>
      </p:sp>
    </p:spTree>
    <p:extLst>
      <p:ext uri="{BB962C8B-B14F-4D97-AF65-F5344CB8AC3E}">
        <p14:creationId xmlns:p14="http://schemas.microsoft.com/office/powerpoint/2010/main" val="19870390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6E0123E9-A048-7946-A730-B7407083CC3C}" type="datetimeFigureOut">
              <a:rPr lang="en-US" smtClean="0"/>
              <a:t>9/23/2025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ABFE90D-3CA1-D946-9E41-0F6848393A5F}" type="slidenum">
              <a:rPr lang="en-US" smtClean="0"/>
              <a:t>‹#›</a:t>
            </a:fld>
            <a:endParaRPr lang="en-US"/>
          </a:p>
        </p:txBody>
      </p:sp>
    </p:spTree>
    <p:extLst>
      <p:ext uri="{BB962C8B-B14F-4D97-AF65-F5344CB8AC3E}">
        <p14:creationId xmlns:p14="http://schemas.microsoft.com/office/powerpoint/2010/main" val="27362405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E0123E9-A048-7946-A730-B7407083CC3C}" type="datetimeFigureOut">
              <a:rPr lang="en-US" smtClean="0"/>
              <a:t>9/23/2025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ABFE90D-3CA1-D946-9E41-0F6848393A5F}" type="slidenum">
              <a:rPr lang="en-US" smtClean="0"/>
              <a:t>‹#›</a:t>
            </a:fld>
            <a:endParaRPr lang="en-US"/>
          </a:p>
        </p:txBody>
      </p:sp>
    </p:spTree>
    <p:extLst>
      <p:ext uri="{BB962C8B-B14F-4D97-AF65-F5344CB8AC3E}">
        <p14:creationId xmlns:p14="http://schemas.microsoft.com/office/powerpoint/2010/main" val="8736516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1"/>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3"/>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400"/>
            </a:lvl1pPr>
            <a:lvl2pPr marL="457189" indent="0">
              <a:buNone/>
              <a:defRPr sz="1200"/>
            </a:lvl2pPr>
            <a:lvl3pPr marL="914378" indent="0">
              <a:buNone/>
              <a:defRPr sz="1000"/>
            </a:lvl3pPr>
            <a:lvl4pPr marL="1371566" indent="0">
              <a:buNone/>
              <a:defRPr sz="900"/>
            </a:lvl4pPr>
            <a:lvl5pPr marL="1828754" indent="0">
              <a:buNone/>
              <a:defRPr sz="900"/>
            </a:lvl5pPr>
            <a:lvl6pPr marL="2285943" indent="0">
              <a:buNone/>
              <a:defRPr sz="900"/>
            </a:lvl6pPr>
            <a:lvl7pPr marL="2743132" indent="0">
              <a:buNone/>
              <a:defRPr sz="900"/>
            </a:lvl7pPr>
            <a:lvl8pPr marL="3200320" indent="0">
              <a:buNone/>
              <a:defRPr sz="900"/>
            </a:lvl8pPr>
            <a:lvl9pPr marL="3657509"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E0123E9-A048-7946-A730-B7407083CC3C}" type="datetimeFigureOut">
              <a:rPr lang="en-US" smtClean="0"/>
              <a:t>9/23/2025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ABFE90D-3CA1-D946-9E41-0F6848393A5F}" type="slidenum">
              <a:rPr lang="en-US" smtClean="0"/>
              <a:t>‹#›</a:t>
            </a:fld>
            <a:endParaRPr lang="en-US"/>
          </a:p>
        </p:txBody>
      </p:sp>
    </p:spTree>
    <p:extLst>
      <p:ext uri="{BB962C8B-B14F-4D97-AF65-F5344CB8AC3E}">
        <p14:creationId xmlns:p14="http://schemas.microsoft.com/office/powerpoint/2010/main" val="12615302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9"/>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189" indent="0">
              <a:buNone/>
              <a:defRPr sz="2800"/>
            </a:lvl2pPr>
            <a:lvl3pPr marL="914378" indent="0">
              <a:buNone/>
              <a:defRPr sz="2400"/>
            </a:lvl3pPr>
            <a:lvl4pPr marL="1371566" indent="0">
              <a:buNone/>
              <a:defRPr sz="2000"/>
            </a:lvl4pPr>
            <a:lvl5pPr marL="1828754" indent="0">
              <a:buNone/>
              <a:defRPr sz="2000"/>
            </a:lvl5pPr>
            <a:lvl6pPr marL="2285943" indent="0">
              <a:buNone/>
              <a:defRPr sz="2000"/>
            </a:lvl6pPr>
            <a:lvl7pPr marL="2743132" indent="0">
              <a:buNone/>
              <a:defRPr sz="2000"/>
            </a:lvl7pPr>
            <a:lvl8pPr marL="3200320" indent="0">
              <a:buNone/>
              <a:defRPr sz="2000"/>
            </a:lvl8pPr>
            <a:lvl9pPr marL="3657509" indent="0">
              <a:buNone/>
              <a:defRPr sz="2000"/>
            </a:lvl9pPr>
          </a:lstStyle>
          <a:p>
            <a:r>
              <a:rPr lang="en-US"/>
              <a:t>Click icon to add picture</a:t>
            </a:r>
          </a:p>
        </p:txBody>
      </p:sp>
      <p:sp>
        <p:nvSpPr>
          <p:cNvPr id="4" name="Text Placeholder 3"/>
          <p:cNvSpPr>
            <a:spLocks noGrp="1"/>
          </p:cNvSpPr>
          <p:nvPr>
            <p:ph type="body" sz="half" idx="2"/>
          </p:nvPr>
        </p:nvSpPr>
        <p:spPr>
          <a:xfrm>
            <a:off x="1792288" y="5367339"/>
            <a:ext cx="5486400" cy="804863"/>
          </a:xfrm>
        </p:spPr>
        <p:txBody>
          <a:bodyPr/>
          <a:lstStyle>
            <a:lvl1pPr marL="0" indent="0">
              <a:buNone/>
              <a:defRPr sz="1400"/>
            </a:lvl1pPr>
            <a:lvl2pPr marL="457189" indent="0">
              <a:buNone/>
              <a:defRPr sz="1200"/>
            </a:lvl2pPr>
            <a:lvl3pPr marL="914378" indent="0">
              <a:buNone/>
              <a:defRPr sz="1000"/>
            </a:lvl3pPr>
            <a:lvl4pPr marL="1371566" indent="0">
              <a:buNone/>
              <a:defRPr sz="900"/>
            </a:lvl4pPr>
            <a:lvl5pPr marL="1828754" indent="0">
              <a:buNone/>
              <a:defRPr sz="900"/>
            </a:lvl5pPr>
            <a:lvl6pPr marL="2285943" indent="0">
              <a:buNone/>
              <a:defRPr sz="900"/>
            </a:lvl6pPr>
            <a:lvl7pPr marL="2743132" indent="0">
              <a:buNone/>
              <a:defRPr sz="900"/>
            </a:lvl7pPr>
            <a:lvl8pPr marL="3200320" indent="0">
              <a:buNone/>
              <a:defRPr sz="900"/>
            </a:lvl8pPr>
            <a:lvl9pPr marL="3657509"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E0123E9-A048-7946-A730-B7407083CC3C}" type="datetimeFigureOut">
              <a:rPr lang="en-US" smtClean="0"/>
              <a:t>9/23/2025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ABFE90D-3CA1-D946-9E41-0F6848393A5F}" type="slidenum">
              <a:rPr lang="en-US" smtClean="0"/>
              <a:t>‹#›</a:t>
            </a:fld>
            <a:endParaRPr lang="en-US"/>
          </a:p>
        </p:txBody>
      </p:sp>
    </p:spTree>
    <p:extLst>
      <p:ext uri="{BB962C8B-B14F-4D97-AF65-F5344CB8AC3E}">
        <p14:creationId xmlns:p14="http://schemas.microsoft.com/office/powerpoint/2010/main" val="25362124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9"/>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2"/>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2"/>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E0123E9-A048-7946-A730-B7407083CC3C}" type="datetimeFigureOut">
              <a:rPr lang="en-US" smtClean="0"/>
              <a:t>9/23/2025</a:t>
            </a:fld>
            <a:endParaRPr lang="en-US"/>
          </a:p>
        </p:txBody>
      </p:sp>
      <p:sp>
        <p:nvSpPr>
          <p:cNvPr id="5" name="Footer Placeholder 4"/>
          <p:cNvSpPr>
            <a:spLocks noGrp="1"/>
          </p:cNvSpPr>
          <p:nvPr>
            <p:ph type="ftr" sz="quarter" idx="3"/>
          </p:nvPr>
        </p:nvSpPr>
        <p:spPr>
          <a:xfrm>
            <a:off x="3124200" y="6356352"/>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2"/>
            <a:ext cx="2133600" cy="365125"/>
          </a:xfrm>
          <a:prstGeom prst="rect">
            <a:avLst/>
          </a:prstGeom>
        </p:spPr>
        <p:txBody>
          <a:bodyPr vert="horz" lIns="91440" tIns="45720" rIns="91440" bIns="45720" rtlCol="0" anchor="ctr"/>
          <a:lstStyle>
            <a:lvl1pPr algn="r">
              <a:defRPr sz="1200" b="1">
                <a:solidFill>
                  <a:schemeClr val="tx1">
                    <a:tint val="75000"/>
                  </a:schemeClr>
                </a:solidFill>
              </a:defRPr>
            </a:lvl1pPr>
          </a:lstStyle>
          <a:p>
            <a:fld id="{4ABFE90D-3CA1-D946-9E41-0F6848393A5F}" type="slidenum">
              <a:rPr lang="en-US" smtClean="0"/>
              <a:t>‹#›</a:t>
            </a:fld>
            <a:endParaRPr lang="en-US"/>
          </a:p>
        </p:txBody>
      </p:sp>
    </p:spTree>
    <p:extLst>
      <p:ext uri="{BB962C8B-B14F-4D97-AF65-F5344CB8AC3E}">
        <p14:creationId xmlns:p14="http://schemas.microsoft.com/office/powerpoint/2010/main" val="351131672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457189" rtl="0" eaLnBrk="1" latinLnBrk="0" hangingPunct="1">
        <a:spcBef>
          <a:spcPct val="0"/>
        </a:spcBef>
        <a:buNone/>
        <a:defRPr sz="4400" kern="1200">
          <a:solidFill>
            <a:schemeClr val="tx1"/>
          </a:solidFill>
          <a:latin typeface="+mj-lt"/>
          <a:ea typeface="+mj-ea"/>
          <a:cs typeface="+mj-cs"/>
        </a:defRPr>
      </a:lvl1pPr>
    </p:titleStyle>
    <p:bodyStyle>
      <a:lvl1pPr marL="342892" indent="-342892" algn="l" defTabSz="457189" rtl="0" eaLnBrk="1" latinLnBrk="0" hangingPunct="1">
        <a:spcBef>
          <a:spcPct val="20000"/>
        </a:spcBef>
        <a:buFont typeface="Arial"/>
        <a:buChar char="•"/>
        <a:defRPr sz="3200" kern="1200">
          <a:solidFill>
            <a:schemeClr val="tx1"/>
          </a:solidFill>
          <a:latin typeface="+mn-lt"/>
          <a:ea typeface="+mn-ea"/>
          <a:cs typeface="+mn-cs"/>
        </a:defRPr>
      </a:lvl1pPr>
      <a:lvl2pPr marL="742931" indent="-285743" algn="l" defTabSz="457189" rtl="0" eaLnBrk="1" latinLnBrk="0" hangingPunct="1">
        <a:spcBef>
          <a:spcPct val="20000"/>
        </a:spcBef>
        <a:buFont typeface="Arial"/>
        <a:buChar char="–"/>
        <a:defRPr sz="2800" kern="1200">
          <a:solidFill>
            <a:schemeClr val="tx1"/>
          </a:solidFill>
          <a:latin typeface="+mn-lt"/>
          <a:ea typeface="+mn-ea"/>
          <a:cs typeface="+mn-cs"/>
        </a:defRPr>
      </a:lvl2pPr>
      <a:lvl3pPr marL="1142972" indent="-228594" algn="l" defTabSz="457189" rtl="0" eaLnBrk="1" latinLnBrk="0" hangingPunct="1">
        <a:spcBef>
          <a:spcPct val="20000"/>
        </a:spcBef>
        <a:buFont typeface="Arial"/>
        <a:buChar char="•"/>
        <a:defRPr sz="2400" kern="1200">
          <a:solidFill>
            <a:schemeClr val="tx1"/>
          </a:solidFill>
          <a:latin typeface="+mn-lt"/>
          <a:ea typeface="+mn-ea"/>
          <a:cs typeface="+mn-cs"/>
        </a:defRPr>
      </a:lvl3pPr>
      <a:lvl4pPr marL="1600160" indent="-228594" algn="l" defTabSz="457189" rtl="0" eaLnBrk="1" latinLnBrk="0" hangingPunct="1">
        <a:spcBef>
          <a:spcPct val="20000"/>
        </a:spcBef>
        <a:buFont typeface="Arial"/>
        <a:buChar char="–"/>
        <a:defRPr sz="2000" kern="1200">
          <a:solidFill>
            <a:schemeClr val="tx1"/>
          </a:solidFill>
          <a:latin typeface="+mn-lt"/>
          <a:ea typeface="+mn-ea"/>
          <a:cs typeface="+mn-cs"/>
        </a:defRPr>
      </a:lvl4pPr>
      <a:lvl5pPr marL="2057348" indent="-228594" algn="l" defTabSz="457189" rtl="0" eaLnBrk="1" latinLnBrk="0" hangingPunct="1">
        <a:spcBef>
          <a:spcPct val="20000"/>
        </a:spcBef>
        <a:buFont typeface="Arial"/>
        <a:buChar char="»"/>
        <a:defRPr sz="2000" kern="1200">
          <a:solidFill>
            <a:schemeClr val="tx1"/>
          </a:solidFill>
          <a:latin typeface="+mn-lt"/>
          <a:ea typeface="+mn-ea"/>
          <a:cs typeface="+mn-cs"/>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5"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89" rtl="0" eaLnBrk="1" latinLnBrk="0" hangingPunct="1">
        <a:defRPr sz="1800" kern="1200">
          <a:solidFill>
            <a:schemeClr val="tx1"/>
          </a:solidFill>
          <a:latin typeface="+mn-lt"/>
          <a:ea typeface="+mn-ea"/>
          <a:cs typeface="+mn-cs"/>
        </a:defRPr>
      </a:lvl1pPr>
      <a:lvl2pPr marL="457189" algn="l" defTabSz="457189" rtl="0" eaLnBrk="1" latinLnBrk="0" hangingPunct="1">
        <a:defRPr sz="1800" kern="1200">
          <a:solidFill>
            <a:schemeClr val="tx1"/>
          </a:solidFill>
          <a:latin typeface="+mn-lt"/>
          <a:ea typeface="+mn-ea"/>
          <a:cs typeface="+mn-cs"/>
        </a:defRPr>
      </a:lvl2pPr>
      <a:lvl3pPr marL="914378" algn="l" defTabSz="457189" rtl="0" eaLnBrk="1" latinLnBrk="0" hangingPunct="1">
        <a:defRPr sz="1800" kern="1200">
          <a:solidFill>
            <a:schemeClr val="tx1"/>
          </a:solidFill>
          <a:latin typeface="+mn-lt"/>
          <a:ea typeface="+mn-ea"/>
          <a:cs typeface="+mn-cs"/>
        </a:defRPr>
      </a:lvl3pPr>
      <a:lvl4pPr marL="1371566" algn="l" defTabSz="457189" rtl="0" eaLnBrk="1" latinLnBrk="0" hangingPunct="1">
        <a:defRPr sz="1800" kern="1200">
          <a:solidFill>
            <a:schemeClr val="tx1"/>
          </a:solidFill>
          <a:latin typeface="+mn-lt"/>
          <a:ea typeface="+mn-ea"/>
          <a:cs typeface="+mn-cs"/>
        </a:defRPr>
      </a:lvl4pPr>
      <a:lvl5pPr marL="1828754" algn="l" defTabSz="457189" rtl="0" eaLnBrk="1" latinLnBrk="0" hangingPunct="1">
        <a:defRPr sz="1800" kern="1200">
          <a:solidFill>
            <a:schemeClr val="tx1"/>
          </a:solidFill>
          <a:latin typeface="+mn-lt"/>
          <a:ea typeface="+mn-ea"/>
          <a:cs typeface="+mn-cs"/>
        </a:defRPr>
      </a:lvl5pPr>
      <a:lvl6pPr marL="2285943" algn="l" defTabSz="457189" rtl="0" eaLnBrk="1" latinLnBrk="0" hangingPunct="1">
        <a:defRPr sz="1800" kern="1200">
          <a:solidFill>
            <a:schemeClr val="tx1"/>
          </a:solidFill>
          <a:latin typeface="+mn-lt"/>
          <a:ea typeface="+mn-ea"/>
          <a:cs typeface="+mn-cs"/>
        </a:defRPr>
      </a:lvl6pPr>
      <a:lvl7pPr marL="2743132" algn="l" defTabSz="457189" rtl="0" eaLnBrk="1" latinLnBrk="0" hangingPunct="1">
        <a:defRPr sz="1800" kern="1200">
          <a:solidFill>
            <a:schemeClr val="tx1"/>
          </a:solidFill>
          <a:latin typeface="+mn-lt"/>
          <a:ea typeface="+mn-ea"/>
          <a:cs typeface="+mn-cs"/>
        </a:defRPr>
      </a:lvl7pPr>
      <a:lvl8pPr marL="3200320" algn="l" defTabSz="457189" rtl="0" eaLnBrk="1" latinLnBrk="0" hangingPunct="1">
        <a:defRPr sz="1800" kern="1200">
          <a:solidFill>
            <a:schemeClr val="tx1"/>
          </a:solidFill>
          <a:latin typeface="+mn-lt"/>
          <a:ea typeface="+mn-ea"/>
          <a:cs typeface="+mn-cs"/>
        </a:defRPr>
      </a:lvl8pPr>
      <a:lvl9pPr marL="3657509" algn="l" defTabSz="457189"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tiff"/><Relationship Id="rId7"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hyperlink" Target="mailto:4273_pi@ed.ac.uk" TargetMode="External"/><Relationship Id="rId4" Type="http://schemas.openxmlformats.org/officeDocument/2006/relationships/hyperlink" Target="https://4273pi.org/" TargetMode="External"/></Relationships>
</file>

<file path=ppt/slides/_rels/slide10.xml.rels><?xml version="1.0" encoding="UTF-8" standalone="yes"?>
<Relationships xmlns="http://schemas.openxmlformats.org/package/2006/relationships"><Relationship Id="rId3" Type="http://schemas.openxmlformats.org/officeDocument/2006/relationships/customXml" Target="../ink/ink1.xml"/><Relationship Id="rId2" Type="http://schemas.openxmlformats.org/officeDocument/2006/relationships/image" Target="../media/image31.png"/><Relationship Id="rId1" Type="http://schemas.openxmlformats.org/officeDocument/2006/relationships/slideLayout" Target="../slideLayouts/slideLayout2.xml"/><Relationship Id="rId6" Type="http://schemas.openxmlformats.org/officeDocument/2006/relationships/customXml" Target="../ink/ink3.xml"/><Relationship Id="rId5" Type="http://schemas.openxmlformats.org/officeDocument/2006/relationships/customXml" Target="../ink/ink2.xml"/><Relationship Id="rId4" Type="http://schemas.openxmlformats.org/officeDocument/2006/relationships/image" Target="../media/image32.png"/></Relationships>
</file>

<file path=ppt/slides/_rels/slide11.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4.tif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5.tif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39.svg"/><Relationship Id="rId5" Type="http://schemas.openxmlformats.org/officeDocument/2006/relationships/image" Target="../media/image38.png"/><Relationship Id="rId4" Type="http://schemas.openxmlformats.org/officeDocument/2006/relationships/image" Target="../media/image37.svg"/></Relationships>
</file>

<file path=ppt/slides/_rels/slide19.xml.rels><?xml version="1.0" encoding="UTF-8" standalone="yes"?>
<Relationships xmlns="http://schemas.openxmlformats.org/package/2006/relationships"><Relationship Id="rId2" Type="http://schemas.openxmlformats.org/officeDocument/2006/relationships/image" Target="../media/image40.tif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43.jpeg"/><Relationship Id="rId4" Type="http://schemas.openxmlformats.org/officeDocument/2006/relationships/image" Target="../media/image42.png"/></Relationships>
</file>

<file path=ppt/slides/_rels/slide21.xml.rels><?xml version="1.0" encoding="UTF-8" standalone="yes"?>
<Relationships xmlns="http://schemas.openxmlformats.org/package/2006/relationships"><Relationship Id="rId3" Type="http://schemas.openxmlformats.org/officeDocument/2006/relationships/image" Target="../media/image44.tiff"/><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46.tiff"/><Relationship Id="rId4" Type="http://schemas.openxmlformats.org/officeDocument/2006/relationships/image" Target="../media/image45.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4.pn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8" Type="http://schemas.openxmlformats.org/officeDocument/2006/relationships/image" Target="../media/image21.tiff"/><Relationship Id="rId3" Type="http://schemas.openxmlformats.org/officeDocument/2006/relationships/image" Target="../media/image17.jpg"/><Relationship Id="rId7" Type="http://schemas.openxmlformats.org/officeDocument/2006/relationships/image" Target="../media/image20.tiff"/><Relationship Id="rId2" Type="http://schemas.openxmlformats.org/officeDocument/2006/relationships/image" Target="../media/image16.jpg"/><Relationship Id="rId1" Type="http://schemas.openxmlformats.org/officeDocument/2006/relationships/slideLayout" Target="../slideLayouts/slideLayout2.xml"/><Relationship Id="rId6" Type="http://schemas.openxmlformats.org/officeDocument/2006/relationships/image" Target="../media/image19.jpeg"/><Relationship Id="rId5" Type="http://schemas.microsoft.com/office/2007/relationships/hdphoto" Target="../media/hdphoto2.wdp"/><Relationship Id="rId10" Type="http://schemas.openxmlformats.org/officeDocument/2006/relationships/image" Target="../media/image23.tiff"/><Relationship Id="rId4" Type="http://schemas.openxmlformats.org/officeDocument/2006/relationships/image" Target="../media/image18.png"/><Relationship Id="rId9" Type="http://schemas.openxmlformats.org/officeDocument/2006/relationships/image" Target="../media/image22.jpeg"/></Relationships>
</file>

<file path=ppt/slides/_rels/slide8.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4.jpeg"/><Relationship Id="rId7" Type="http://schemas.openxmlformats.org/officeDocument/2006/relationships/image" Target="../media/image28.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jpeg"/></Relationships>
</file>

<file path=ppt/slides/_rels/slide9.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8.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63D744-F261-9540-BBE8-A0F106E3E0A0}"/>
              </a:ext>
            </a:extLst>
          </p:cNvPr>
          <p:cNvSpPr>
            <a:spLocks noGrp="1"/>
          </p:cNvSpPr>
          <p:nvPr>
            <p:ph type="ctrTitle"/>
          </p:nvPr>
        </p:nvSpPr>
        <p:spPr>
          <a:xfrm>
            <a:off x="321845" y="-103808"/>
            <a:ext cx="8500310" cy="2598142"/>
          </a:xfrm>
        </p:spPr>
        <p:txBody>
          <a:bodyPr>
            <a:noAutofit/>
          </a:bodyPr>
          <a:lstStyle/>
          <a:p>
            <a:r>
              <a:rPr lang="ru-RU" sz="6600" dirty="0" err="1"/>
              <a:t>Біоінформатика</a:t>
            </a:r>
            <a:r>
              <a:rPr lang="ru-RU" sz="6600"/>
              <a:t>:</a:t>
            </a:r>
            <a:br>
              <a:rPr lang="ru-RU" sz="6600"/>
            </a:br>
            <a:r>
              <a:rPr lang="ru-RU" sz="6600" err="1"/>
              <a:t>Харчовий</a:t>
            </a:r>
            <a:r>
              <a:rPr lang="ru-RU" sz="6600"/>
              <a:t> детектив</a:t>
            </a:r>
            <a:endParaRPr lang="en-US" sz="4500"/>
          </a:p>
        </p:txBody>
      </p:sp>
      <p:pic>
        <p:nvPicPr>
          <p:cNvPr id="6" name="Picture 5">
            <a:extLst>
              <a:ext uri="{FF2B5EF4-FFF2-40B4-BE49-F238E27FC236}">
                <a16:creationId xmlns:a16="http://schemas.microsoft.com/office/drawing/2014/main" id="{F80F4E9C-2550-AE4E-84D3-A419EF653682}"/>
              </a:ext>
            </a:extLst>
          </p:cNvPr>
          <p:cNvPicPr>
            <a:picLocks noChangeAspect="1"/>
          </p:cNvPicPr>
          <p:nvPr/>
        </p:nvPicPr>
        <p:blipFill>
          <a:blip r:embed="rId3"/>
          <a:stretch>
            <a:fillRect/>
          </a:stretch>
        </p:blipFill>
        <p:spPr>
          <a:xfrm>
            <a:off x="1810314" y="3551300"/>
            <a:ext cx="5594648" cy="1637460"/>
          </a:xfrm>
          <a:prstGeom prst="rect">
            <a:avLst/>
          </a:prstGeom>
        </p:spPr>
      </p:pic>
      <p:sp>
        <p:nvSpPr>
          <p:cNvPr id="13" name="Rectangle 12">
            <a:extLst>
              <a:ext uri="{FF2B5EF4-FFF2-40B4-BE49-F238E27FC236}">
                <a16:creationId xmlns:a16="http://schemas.microsoft.com/office/drawing/2014/main" id="{AE4E1108-1594-FB42-B7D2-E11C8E2FE580}"/>
              </a:ext>
            </a:extLst>
          </p:cNvPr>
          <p:cNvSpPr/>
          <p:nvPr/>
        </p:nvSpPr>
        <p:spPr>
          <a:xfrm>
            <a:off x="173455" y="2804257"/>
            <a:ext cx="8648700" cy="461665"/>
          </a:xfrm>
          <a:prstGeom prst="rect">
            <a:avLst/>
          </a:prstGeom>
        </p:spPr>
        <p:txBody>
          <a:bodyPr wrap="square">
            <a:spAutoFit/>
          </a:bodyPr>
          <a:lstStyle/>
          <a:p>
            <a:pPr algn="ctr"/>
            <a:r>
              <a:rPr lang="en-US" sz="2400">
                <a:hlinkClick r:id="rId4"/>
              </a:rPr>
              <a:t>https://4273pi.org</a:t>
            </a:r>
            <a:r>
              <a:rPr lang="en-US" sz="2400"/>
              <a:t>          </a:t>
            </a:r>
            <a:r>
              <a:rPr lang="en-US" sz="2400">
                <a:hlinkClick r:id="rId5"/>
              </a:rPr>
              <a:t>4273_pi@ed.ac.uk</a:t>
            </a:r>
            <a:endParaRPr lang="en-US" sz="2400"/>
          </a:p>
        </p:txBody>
      </p:sp>
      <p:sp>
        <p:nvSpPr>
          <p:cNvPr id="3" name="Lightning Bolt 2" descr="-">
            <a:extLst>
              <a:ext uri="{FF2B5EF4-FFF2-40B4-BE49-F238E27FC236}">
                <a16:creationId xmlns:a16="http://schemas.microsoft.com/office/drawing/2014/main" id="{D6484DE2-7C5D-CE58-7C99-71770D3FA290}"/>
              </a:ext>
            </a:extLst>
          </p:cNvPr>
          <p:cNvSpPr/>
          <p:nvPr/>
        </p:nvSpPr>
        <p:spPr>
          <a:xfrm>
            <a:off x="0" y="857250"/>
            <a:ext cx="0" cy="0"/>
          </a:xfrm>
          <a:prstGeom prst="lightningBolt">
            <a:avLst/>
          </a:prstGeom>
          <a:gradFill flip="none" rotWithShape="1">
            <a:gsLst>
              <a:gs pos="0">
                <a:schemeClr val="accent5"/>
              </a:gs>
              <a:gs pos="100000">
                <a:schemeClr val="accent1">
                  <a:tint val="50000"/>
                  <a:shade val="100000"/>
                  <a:satMod val="350000"/>
                </a:schemeClr>
              </a:gs>
            </a:gsLst>
            <a:lin ang="16200000" scaled="0"/>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350"/>
          </a:p>
        </p:txBody>
      </p:sp>
      <p:sp>
        <p:nvSpPr>
          <p:cNvPr id="4" name="Lightning Bolt 3" descr="-">
            <a:extLst>
              <a:ext uri="{FF2B5EF4-FFF2-40B4-BE49-F238E27FC236}">
                <a16:creationId xmlns:a16="http://schemas.microsoft.com/office/drawing/2014/main" id="{9EF345A7-ED7F-B393-3EE7-6E694F034843}"/>
              </a:ext>
            </a:extLst>
          </p:cNvPr>
          <p:cNvSpPr/>
          <p:nvPr/>
        </p:nvSpPr>
        <p:spPr>
          <a:xfrm>
            <a:off x="0" y="857250"/>
            <a:ext cx="0" cy="0"/>
          </a:xfrm>
          <a:prstGeom prst="lightningBolt">
            <a:avLst/>
          </a:prstGeom>
          <a:gradFill flip="none" rotWithShape="1">
            <a:gsLst>
              <a:gs pos="0">
                <a:schemeClr val="accent5"/>
              </a:gs>
              <a:gs pos="100000">
                <a:schemeClr val="accent1">
                  <a:tint val="50000"/>
                  <a:shade val="100000"/>
                  <a:satMod val="350000"/>
                </a:schemeClr>
              </a:gs>
            </a:gsLst>
            <a:lin ang="16200000" scaled="0"/>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350"/>
          </a:p>
        </p:txBody>
      </p:sp>
      <p:sp>
        <p:nvSpPr>
          <p:cNvPr id="5" name="Lightning Bolt 4" descr="-">
            <a:extLst>
              <a:ext uri="{FF2B5EF4-FFF2-40B4-BE49-F238E27FC236}">
                <a16:creationId xmlns:a16="http://schemas.microsoft.com/office/drawing/2014/main" id="{56FA46EB-2511-0FF3-FE5B-3D794F49DCFB}"/>
              </a:ext>
            </a:extLst>
          </p:cNvPr>
          <p:cNvSpPr/>
          <p:nvPr/>
        </p:nvSpPr>
        <p:spPr>
          <a:xfrm>
            <a:off x="0" y="857250"/>
            <a:ext cx="0" cy="0"/>
          </a:xfrm>
          <a:prstGeom prst="lightningBolt">
            <a:avLst/>
          </a:prstGeom>
          <a:gradFill flip="none" rotWithShape="1">
            <a:gsLst>
              <a:gs pos="0">
                <a:schemeClr val="accent5"/>
              </a:gs>
              <a:gs pos="100000">
                <a:schemeClr val="accent1">
                  <a:tint val="50000"/>
                  <a:shade val="100000"/>
                  <a:satMod val="350000"/>
                </a:schemeClr>
              </a:gs>
            </a:gsLst>
            <a:lin ang="16200000" scaled="0"/>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350"/>
          </a:p>
        </p:txBody>
      </p:sp>
      <p:sp>
        <p:nvSpPr>
          <p:cNvPr id="11" name="Lightning Bolt 10" descr="-">
            <a:extLst>
              <a:ext uri="{FF2B5EF4-FFF2-40B4-BE49-F238E27FC236}">
                <a16:creationId xmlns:a16="http://schemas.microsoft.com/office/drawing/2014/main" id="{2022AFD1-BB71-BCBF-CF06-92916BC02E58}"/>
              </a:ext>
            </a:extLst>
          </p:cNvPr>
          <p:cNvSpPr/>
          <p:nvPr/>
        </p:nvSpPr>
        <p:spPr>
          <a:xfrm>
            <a:off x="0" y="857250"/>
            <a:ext cx="0" cy="0"/>
          </a:xfrm>
          <a:prstGeom prst="lightningBolt">
            <a:avLst/>
          </a:prstGeom>
          <a:gradFill flip="none" rotWithShape="1">
            <a:gsLst>
              <a:gs pos="0">
                <a:schemeClr val="accent5"/>
              </a:gs>
              <a:gs pos="100000">
                <a:schemeClr val="accent1">
                  <a:tint val="50000"/>
                  <a:shade val="100000"/>
                  <a:satMod val="350000"/>
                </a:schemeClr>
              </a:gs>
            </a:gsLst>
            <a:lin ang="16200000" scaled="0"/>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350"/>
          </a:p>
        </p:txBody>
      </p:sp>
      <p:sp>
        <p:nvSpPr>
          <p:cNvPr id="12" name="Lightning Bolt 11" descr="-">
            <a:extLst>
              <a:ext uri="{FF2B5EF4-FFF2-40B4-BE49-F238E27FC236}">
                <a16:creationId xmlns:a16="http://schemas.microsoft.com/office/drawing/2014/main" id="{D4F68142-C476-2B4C-7DA8-2DB19155EA0D}"/>
              </a:ext>
            </a:extLst>
          </p:cNvPr>
          <p:cNvSpPr/>
          <p:nvPr/>
        </p:nvSpPr>
        <p:spPr>
          <a:xfrm>
            <a:off x="0" y="857250"/>
            <a:ext cx="0" cy="0"/>
          </a:xfrm>
          <a:prstGeom prst="lightningBolt">
            <a:avLst/>
          </a:prstGeom>
          <a:gradFill flip="none" rotWithShape="1">
            <a:gsLst>
              <a:gs pos="0">
                <a:schemeClr val="accent5"/>
              </a:gs>
              <a:gs pos="100000">
                <a:schemeClr val="accent1">
                  <a:tint val="50000"/>
                  <a:shade val="100000"/>
                  <a:satMod val="350000"/>
                </a:schemeClr>
              </a:gs>
            </a:gsLst>
            <a:lin ang="16200000" scaled="0"/>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350"/>
          </a:p>
        </p:txBody>
      </p:sp>
      <p:sp>
        <p:nvSpPr>
          <p:cNvPr id="14" name="Lightning Bolt 13" descr="-">
            <a:extLst>
              <a:ext uri="{FF2B5EF4-FFF2-40B4-BE49-F238E27FC236}">
                <a16:creationId xmlns:a16="http://schemas.microsoft.com/office/drawing/2014/main" id="{C391F4D8-DEC4-852B-E8BA-807E2BB66A84}"/>
              </a:ext>
            </a:extLst>
          </p:cNvPr>
          <p:cNvSpPr/>
          <p:nvPr/>
        </p:nvSpPr>
        <p:spPr>
          <a:xfrm>
            <a:off x="0" y="857250"/>
            <a:ext cx="0" cy="0"/>
          </a:xfrm>
          <a:prstGeom prst="lightningBolt">
            <a:avLst/>
          </a:prstGeom>
          <a:gradFill flip="none" rotWithShape="1">
            <a:gsLst>
              <a:gs pos="0">
                <a:schemeClr val="accent5"/>
              </a:gs>
              <a:gs pos="100000">
                <a:schemeClr val="accent1">
                  <a:tint val="50000"/>
                  <a:shade val="100000"/>
                  <a:satMod val="350000"/>
                </a:schemeClr>
              </a:gs>
            </a:gsLst>
            <a:lin ang="16200000" scaled="0"/>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350"/>
          </a:p>
        </p:txBody>
      </p:sp>
      <p:grpSp>
        <p:nvGrpSpPr>
          <p:cNvPr id="16" name="Group 15">
            <a:extLst>
              <a:ext uri="{FF2B5EF4-FFF2-40B4-BE49-F238E27FC236}">
                <a16:creationId xmlns:a16="http://schemas.microsoft.com/office/drawing/2014/main" id="{73DB18C8-6852-4B93-A503-704354E59924}"/>
              </a:ext>
            </a:extLst>
          </p:cNvPr>
          <p:cNvGrpSpPr/>
          <p:nvPr/>
        </p:nvGrpSpPr>
        <p:grpSpPr>
          <a:xfrm>
            <a:off x="2255060" y="5722462"/>
            <a:ext cx="4858010" cy="899750"/>
            <a:chOff x="429127" y="5617532"/>
            <a:chExt cx="5845342" cy="1068754"/>
          </a:xfrm>
        </p:grpSpPr>
        <p:pic>
          <p:nvPicPr>
            <p:cNvPr id="17" name="Picture 16">
              <a:extLst>
                <a:ext uri="{FF2B5EF4-FFF2-40B4-BE49-F238E27FC236}">
                  <a16:creationId xmlns:a16="http://schemas.microsoft.com/office/drawing/2014/main" id="{885A800A-1475-4548-AF65-06A10C6F8F43}"/>
                </a:ext>
              </a:extLst>
            </p:cNvPr>
            <p:cNvPicPr>
              <a:picLocks noChangeAspect="1"/>
            </p:cNvPicPr>
            <p:nvPr/>
          </p:nvPicPr>
          <p:blipFill>
            <a:blip r:embed="rId6" cstate="hqprint">
              <a:extLst>
                <a:ext uri="{28A0092B-C50C-407E-A947-70E740481C1C}">
                  <a14:useLocalDpi xmlns:a14="http://schemas.microsoft.com/office/drawing/2010/main"/>
                </a:ext>
              </a:extLst>
            </a:blip>
            <a:stretch>
              <a:fillRect/>
            </a:stretch>
          </p:blipFill>
          <p:spPr>
            <a:xfrm>
              <a:off x="2316998" y="5845804"/>
              <a:ext cx="3957471" cy="840482"/>
            </a:xfrm>
            <a:prstGeom prst="rect">
              <a:avLst/>
            </a:prstGeom>
          </p:spPr>
        </p:pic>
        <p:pic>
          <p:nvPicPr>
            <p:cNvPr id="18" name="Picture 17">
              <a:extLst>
                <a:ext uri="{FF2B5EF4-FFF2-40B4-BE49-F238E27FC236}">
                  <a16:creationId xmlns:a16="http://schemas.microsoft.com/office/drawing/2014/main" id="{3B4E30E9-269E-474F-8334-03E077BF2373}"/>
                </a:ext>
              </a:extLst>
            </p:cNvPr>
            <p:cNvPicPr>
              <a:picLocks noChangeAspect="1"/>
            </p:cNvPicPr>
            <p:nvPr/>
          </p:nvPicPr>
          <p:blipFill rotWithShape="1">
            <a:blip r:embed="rId7" cstate="hqprint">
              <a:extLst>
                <a:ext uri="{28A0092B-C50C-407E-A947-70E740481C1C}">
                  <a14:useLocalDpi xmlns:a14="http://schemas.microsoft.com/office/drawing/2010/main"/>
                </a:ext>
              </a:extLst>
            </a:blip>
            <a:srcRect/>
            <a:stretch/>
          </p:blipFill>
          <p:spPr>
            <a:xfrm>
              <a:off x="429127" y="5617532"/>
              <a:ext cx="1785665" cy="1050102"/>
            </a:xfrm>
            <a:prstGeom prst="rect">
              <a:avLst/>
            </a:prstGeom>
          </p:spPr>
        </p:pic>
      </p:grpSp>
      <p:sp>
        <p:nvSpPr>
          <p:cNvPr id="15" name="TextBox 14">
            <a:extLst>
              <a:ext uri="{FF2B5EF4-FFF2-40B4-BE49-F238E27FC236}">
                <a16:creationId xmlns:a16="http://schemas.microsoft.com/office/drawing/2014/main" id="{8660B317-766A-4A1A-8FB5-DC28685A5E6A}"/>
              </a:ext>
            </a:extLst>
          </p:cNvPr>
          <p:cNvSpPr txBox="1"/>
          <p:nvPr/>
        </p:nvSpPr>
        <p:spPr>
          <a:xfrm>
            <a:off x="3244441" y="5260797"/>
            <a:ext cx="3156359" cy="923330"/>
          </a:xfrm>
          <a:prstGeom prst="rect">
            <a:avLst/>
          </a:prstGeom>
          <a:noFill/>
        </p:spPr>
        <p:txBody>
          <a:bodyPr wrap="square">
            <a:spAutoFit/>
          </a:bodyPr>
          <a:lstStyle/>
          <a:p>
            <a:pPr algn="l" fontAlgn="base"/>
            <a:r>
              <a:rPr lang="az-Cyrl-AZ" b="0" i="0" dirty="0">
                <a:solidFill>
                  <a:srgbClr val="242424"/>
                </a:solidFill>
                <a:effectLst/>
                <a:latin typeface="Segoe UI" panose="020B0502040204020203" pitchFamily="34" charset="0"/>
              </a:rPr>
              <a:t>Переклад Ірини Козакевич</a:t>
            </a:r>
          </a:p>
          <a:p>
            <a:br>
              <a:rPr lang="az-Cyrl-AZ" dirty="0"/>
            </a:br>
            <a:endParaRPr lang="en-GB" dirty="0"/>
          </a:p>
        </p:txBody>
      </p:sp>
    </p:spTree>
    <p:extLst>
      <p:ext uri="{BB962C8B-B14F-4D97-AF65-F5344CB8AC3E}">
        <p14:creationId xmlns:p14="http://schemas.microsoft.com/office/powerpoint/2010/main" val="319360054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432201" y="992651"/>
            <a:ext cx="8233119" cy="5048205"/>
          </a:xfrm>
          <a:prstGeom prst="rect">
            <a:avLst/>
          </a:prstGeom>
        </p:spPr>
      </p:pic>
      <p:sp>
        <p:nvSpPr>
          <p:cNvPr id="3" name="Rectangle 2"/>
          <p:cNvSpPr/>
          <p:nvPr/>
        </p:nvSpPr>
        <p:spPr>
          <a:xfrm>
            <a:off x="6711043" y="2194560"/>
            <a:ext cx="1993719" cy="31497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mc:AlternateContent xmlns:mc="http://schemas.openxmlformats.org/markup-compatibility/2006" xmlns:p14="http://schemas.microsoft.com/office/powerpoint/2010/main">
        <mc:Choice Requires="p14">
          <p:contentPart p14:bwMode="auto" r:id="rId3">
            <p14:nvContentPartPr>
              <p14:cNvPr id="18" name="Рукописный ввод 17">
                <a:extLst>
                  <a:ext uri="{FF2B5EF4-FFF2-40B4-BE49-F238E27FC236}">
                    <a16:creationId xmlns:a16="http://schemas.microsoft.com/office/drawing/2014/main" id="{C7A7D5A8-474B-3F7E-3870-6B1A7BE8B5AD}"/>
                  </a:ext>
                </a:extLst>
              </p14:cNvPr>
              <p14:cNvContentPartPr/>
              <p14:nvPr/>
            </p14:nvContentPartPr>
            <p14:xfrm>
              <a:off x="3218617" y="2359572"/>
              <a:ext cx="360" cy="360"/>
            </p14:xfrm>
          </p:contentPart>
        </mc:Choice>
        <mc:Fallback xmlns="">
          <p:pic>
            <p:nvPicPr>
              <p:cNvPr id="18" name="Рукописный ввод 17">
                <a:extLst>
                  <a:ext uri="{FF2B5EF4-FFF2-40B4-BE49-F238E27FC236}">
                    <a16:creationId xmlns:a16="http://schemas.microsoft.com/office/drawing/2014/main" id="{C7A7D5A8-474B-3F7E-3870-6B1A7BE8B5AD}"/>
                  </a:ext>
                </a:extLst>
              </p:cNvPr>
              <p:cNvPicPr/>
              <p:nvPr/>
            </p:nvPicPr>
            <p:blipFill>
              <a:blip r:embed="rId4"/>
              <a:stretch>
                <a:fillRect/>
              </a:stretch>
            </p:blipFill>
            <p:spPr>
              <a:xfrm>
                <a:off x="3155977" y="2296572"/>
                <a:ext cx="126000" cy="126000"/>
              </a:xfrm>
              <a:prstGeom prst="rect">
                <a:avLst/>
              </a:prstGeom>
            </p:spPr>
          </p:pic>
        </mc:Fallback>
      </mc:AlternateContent>
      <p:grpSp>
        <p:nvGrpSpPr>
          <p:cNvPr id="22" name="Группа 21">
            <a:extLst>
              <a:ext uri="{FF2B5EF4-FFF2-40B4-BE49-F238E27FC236}">
                <a16:creationId xmlns:a16="http://schemas.microsoft.com/office/drawing/2014/main" id="{32C3CB17-CD06-0CD7-BED1-DD7720F95BE5}"/>
              </a:ext>
            </a:extLst>
          </p:cNvPr>
          <p:cNvGrpSpPr/>
          <p:nvPr/>
        </p:nvGrpSpPr>
        <p:grpSpPr>
          <a:xfrm>
            <a:off x="2750617" y="2281812"/>
            <a:ext cx="360" cy="360"/>
            <a:chOff x="2750617" y="2281812"/>
            <a:chExt cx="360" cy="360"/>
          </a:xfrm>
        </p:grpSpPr>
        <mc:AlternateContent xmlns:mc="http://schemas.openxmlformats.org/markup-compatibility/2006" xmlns:p14="http://schemas.microsoft.com/office/powerpoint/2010/main">
          <mc:Choice Requires="p14">
            <p:contentPart p14:bwMode="auto" r:id="rId5">
              <p14:nvContentPartPr>
                <p14:cNvPr id="20" name="Рукописный ввод 19">
                  <a:extLst>
                    <a:ext uri="{FF2B5EF4-FFF2-40B4-BE49-F238E27FC236}">
                      <a16:creationId xmlns:a16="http://schemas.microsoft.com/office/drawing/2014/main" id="{DD79EC03-AD0C-DB30-FA94-7D4319D1EA71}"/>
                    </a:ext>
                  </a:extLst>
                </p14:cNvPr>
                <p14:cNvContentPartPr/>
                <p14:nvPr/>
              </p14:nvContentPartPr>
              <p14:xfrm>
                <a:off x="2750617" y="2281812"/>
                <a:ext cx="360" cy="360"/>
              </p14:xfrm>
            </p:contentPart>
          </mc:Choice>
          <mc:Fallback xmlns="">
            <p:pic>
              <p:nvPicPr>
                <p:cNvPr id="20" name="Рукописный ввод 19">
                  <a:extLst>
                    <a:ext uri="{FF2B5EF4-FFF2-40B4-BE49-F238E27FC236}">
                      <a16:creationId xmlns:a16="http://schemas.microsoft.com/office/drawing/2014/main" id="{DD79EC03-AD0C-DB30-FA94-7D4319D1EA71}"/>
                    </a:ext>
                  </a:extLst>
                </p:cNvPr>
                <p:cNvPicPr/>
                <p:nvPr/>
              </p:nvPicPr>
              <p:blipFill>
                <a:blip r:embed="rId4"/>
                <a:stretch>
                  <a:fillRect/>
                </a:stretch>
              </p:blipFill>
              <p:spPr>
                <a:xfrm>
                  <a:off x="2687617" y="2218812"/>
                  <a:ext cx="12600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21" name="Рукописный ввод 20">
                  <a:extLst>
                    <a:ext uri="{FF2B5EF4-FFF2-40B4-BE49-F238E27FC236}">
                      <a16:creationId xmlns:a16="http://schemas.microsoft.com/office/drawing/2014/main" id="{71761A9D-C8E0-3A32-6ED5-77BE843236BD}"/>
                    </a:ext>
                  </a:extLst>
                </p14:cNvPr>
                <p14:cNvContentPartPr/>
                <p14:nvPr/>
              </p14:nvContentPartPr>
              <p14:xfrm>
                <a:off x="2750617" y="2281812"/>
                <a:ext cx="360" cy="360"/>
              </p14:xfrm>
            </p:contentPart>
          </mc:Choice>
          <mc:Fallback xmlns="">
            <p:pic>
              <p:nvPicPr>
                <p:cNvPr id="21" name="Рукописный ввод 20">
                  <a:extLst>
                    <a:ext uri="{FF2B5EF4-FFF2-40B4-BE49-F238E27FC236}">
                      <a16:creationId xmlns:a16="http://schemas.microsoft.com/office/drawing/2014/main" id="{71761A9D-C8E0-3A32-6ED5-77BE843236BD}"/>
                    </a:ext>
                  </a:extLst>
                </p:cNvPr>
                <p:cNvPicPr/>
                <p:nvPr/>
              </p:nvPicPr>
              <p:blipFill>
                <a:blip r:embed="rId4"/>
                <a:stretch>
                  <a:fillRect/>
                </a:stretch>
              </p:blipFill>
              <p:spPr>
                <a:xfrm>
                  <a:off x="2687617" y="2218812"/>
                  <a:ext cx="126000" cy="126000"/>
                </a:xfrm>
                <a:prstGeom prst="rect">
                  <a:avLst/>
                </a:prstGeom>
              </p:spPr>
            </p:pic>
          </mc:Fallback>
        </mc:AlternateContent>
      </p:grpSp>
      <p:sp>
        <p:nvSpPr>
          <p:cNvPr id="24" name="Прямоугольник 23">
            <a:extLst>
              <a:ext uri="{FF2B5EF4-FFF2-40B4-BE49-F238E27FC236}">
                <a16:creationId xmlns:a16="http://schemas.microsoft.com/office/drawing/2014/main" id="{BD45F1DA-B147-1404-2369-EB990E57D00A}"/>
              </a:ext>
            </a:extLst>
          </p:cNvPr>
          <p:cNvSpPr/>
          <p:nvPr/>
        </p:nvSpPr>
        <p:spPr>
          <a:xfrm>
            <a:off x="478680" y="2359572"/>
            <a:ext cx="1953337" cy="432789"/>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ru-UA" sz="2000" b="1" dirty="0">
                <a:solidFill>
                  <a:schemeClr val="tx1"/>
                </a:solidFill>
              </a:rPr>
              <a:t>Послідовності</a:t>
            </a:r>
          </a:p>
        </p:txBody>
      </p:sp>
      <p:sp>
        <p:nvSpPr>
          <p:cNvPr id="26" name="TextBox 25">
            <a:extLst>
              <a:ext uri="{FF2B5EF4-FFF2-40B4-BE49-F238E27FC236}">
                <a16:creationId xmlns:a16="http://schemas.microsoft.com/office/drawing/2014/main" id="{F09E616E-D375-B64D-82E0-EA83FC6008EC}"/>
              </a:ext>
            </a:extLst>
          </p:cNvPr>
          <p:cNvSpPr txBox="1"/>
          <p:nvPr/>
        </p:nvSpPr>
        <p:spPr>
          <a:xfrm>
            <a:off x="478680" y="2910348"/>
            <a:ext cx="1953337" cy="369332"/>
          </a:xfrm>
          <a:prstGeom prst="rect">
            <a:avLst/>
          </a:prstGeom>
          <a:solidFill>
            <a:schemeClr val="bg1"/>
          </a:solidFill>
        </p:spPr>
        <p:txBody>
          <a:bodyPr wrap="square" rtlCol="0">
            <a:spAutoFit/>
          </a:bodyPr>
          <a:lstStyle/>
          <a:p>
            <a:r>
              <a:rPr lang="ru-UA" dirty="0"/>
              <a:t>Задача 1</a:t>
            </a:r>
          </a:p>
        </p:txBody>
      </p:sp>
      <p:sp>
        <p:nvSpPr>
          <p:cNvPr id="27" name="TextBox 26">
            <a:extLst>
              <a:ext uri="{FF2B5EF4-FFF2-40B4-BE49-F238E27FC236}">
                <a16:creationId xmlns:a16="http://schemas.microsoft.com/office/drawing/2014/main" id="{908E28C7-B5A2-3C75-E908-07689BE0ADEA}"/>
              </a:ext>
            </a:extLst>
          </p:cNvPr>
          <p:cNvSpPr txBox="1"/>
          <p:nvPr/>
        </p:nvSpPr>
        <p:spPr>
          <a:xfrm>
            <a:off x="478680" y="3196131"/>
            <a:ext cx="1632155" cy="276999"/>
          </a:xfrm>
          <a:prstGeom prst="rect">
            <a:avLst/>
          </a:prstGeom>
          <a:solidFill>
            <a:schemeClr val="bg1"/>
          </a:solidFill>
        </p:spPr>
        <p:txBody>
          <a:bodyPr wrap="square" rtlCol="0">
            <a:spAutoFit/>
          </a:bodyPr>
          <a:lstStyle/>
          <a:p>
            <a:r>
              <a:rPr lang="ru-UA" sz="1200" dirty="0"/>
              <a:t>Послідовність А</a:t>
            </a:r>
          </a:p>
        </p:txBody>
      </p:sp>
      <p:sp>
        <p:nvSpPr>
          <p:cNvPr id="28" name="TextBox 27">
            <a:extLst>
              <a:ext uri="{FF2B5EF4-FFF2-40B4-BE49-F238E27FC236}">
                <a16:creationId xmlns:a16="http://schemas.microsoft.com/office/drawing/2014/main" id="{E168708A-4567-9A6E-87D3-1F31AEDE591B}"/>
              </a:ext>
            </a:extLst>
          </p:cNvPr>
          <p:cNvSpPr txBox="1"/>
          <p:nvPr/>
        </p:nvSpPr>
        <p:spPr>
          <a:xfrm>
            <a:off x="478680" y="3895949"/>
            <a:ext cx="1632155" cy="276999"/>
          </a:xfrm>
          <a:prstGeom prst="rect">
            <a:avLst/>
          </a:prstGeom>
          <a:solidFill>
            <a:schemeClr val="bg1"/>
          </a:solidFill>
        </p:spPr>
        <p:txBody>
          <a:bodyPr wrap="square" rtlCol="0">
            <a:spAutoFit/>
          </a:bodyPr>
          <a:lstStyle/>
          <a:p>
            <a:r>
              <a:rPr lang="ru-UA" sz="1200" dirty="0"/>
              <a:t>Послідовність В</a:t>
            </a:r>
          </a:p>
        </p:txBody>
      </p:sp>
      <p:sp>
        <p:nvSpPr>
          <p:cNvPr id="29" name="TextBox 28">
            <a:extLst>
              <a:ext uri="{FF2B5EF4-FFF2-40B4-BE49-F238E27FC236}">
                <a16:creationId xmlns:a16="http://schemas.microsoft.com/office/drawing/2014/main" id="{1F6E9DED-A36C-7BE9-60CF-5EB92D45EB26}"/>
              </a:ext>
            </a:extLst>
          </p:cNvPr>
          <p:cNvSpPr txBox="1"/>
          <p:nvPr/>
        </p:nvSpPr>
        <p:spPr>
          <a:xfrm>
            <a:off x="478680" y="4691403"/>
            <a:ext cx="1632155" cy="276999"/>
          </a:xfrm>
          <a:prstGeom prst="rect">
            <a:avLst/>
          </a:prstGeom>
          <a:solidFill>
            <a:schemeClr val="bg1"/>
          </a:solidFill>
        </p:spPr>
        <p:txBody>
          <a:bodyPr wrap="square" rtlCol="0">
            <a:spAutoFit/>
          </a:bodyPr>
          <a:lstStyle/>
          <a:p>
            <a:r>
              <a:rPr lang="ru-UA" sz="1200" dirty="0"/>
              <a:t>Послідовність С</a:t>
            </a:r>
          </a:p>
        </p:txBody>
      </p:sp>
      <p:sp>
        <p:nvSpPr>
          <p:cNvPr id="30" name="TextBox 29">
            <a:extLst>
              <a:ext uri="{FF2B5EF4-FFF2-40B4-BE49-F238E27FC236}">
                <a16:creationId xmlns:a16="http://schemas.microsoft.com/office/drawing/2014/main" id="{4B4A8BEB-A24B-46FA-BC87-1EB4832F49C2}"/>
              </a:ext>
            </a:extLst>
          </p:cNvPr>
          <p:cNvSpPr txBox="1"/>
          <p:nvPr/>
        </p:nvSpPr>
        <p:spPr>
          <a:xfrm>
            <a:off x="432201" y="5366129"/>
            <a:ext cx="1632155" cy="276999"/>
          </a:xfrm>
          <a:prstGeom prst="rect">
            <a:avLst/>
          </a:prstGeom>
          <a:solidFill>
            <a:schemeClr val="bg1"/>
          </a:solidFill>
        </p:spPr>
        <p:txBody>
          <a:bodyPr wrap="square" rtlCol="0">
            <a:spAutoFit/>
          </a:bodyPr>
          <a:lstStyle/>
          <a:p>
            <a:r>
              <a:rPr lang="en-US" sz="1200" dirty="0"/>
              <a:t>  </a:t>
            </a:r>
            <a:r>
              <a:rPr lang="ru-UA" sz="1200" dirty="0"/>
              <a:t>Послідовність </a:t>
            </a:r>
            <a:r>
              <a:rPr lang="en-US" sz="1200" dirty="0"/>
              <a:t>D</a:t>
            </a:r>
            <a:endParaRPr lang="ru-UA" sz="1200" dirty="0"/>
          </a:p>
        </p:txBody>
      </p:sp>
    </p:spTree>
    <p:extLst>
      <p:ext uri="{BB962C8B-B14F-4D97-AF65-F5344CB8AC3E}">
        <p14:creationId xmlns:p14="http://schemas.microsoft.com/office/powerpoint/2010/main" val="16889191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B56F4F1-F393-B04F-B14A-2B1B7B4D04AB}"/>
              </a:ext>
            </a:extLst>
          </p:cNvPr>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397826" y="1083822"/>
            <a:ext cx="8348347" cy="4726013"/>
          </a:xfrm>
          <a:prstGeom prst="rect">
            <a:avLst/>
          </a:prstGeom>
        </p:spPr>
      </p:pic>
      <p:sp>
        <p:nvSpPr>
          <p:cNvPr id="2" name="TextBox 1">
            <a:extLst>
              <a:ext uri="{FF2B5EF4-FFF2-40B4-BE49-F238E27FC236}">
                <a16:creationId xmlns:a16="http://schemas.microsoft.com/office/drawing/2014/main" id="{F146CA01-59B9-8B1D-4798-F3902E89E6EA}"/>
              </a:ext>
            </a:extLst>
          </p:cNvPr>
          <p:cNvSpPr txBox="1"/>
          <p:nvPr/>
        </p:nvSpPr>
        <p:spPr>
          <a:xfrm>
            <a:off x="589936" y="1720646"/>
            <a:ext cx="3834580" cy="1169551"/>
          </a:xfrm>
          <a:prstGeom prst="rect">
            <a:avLst/>
          </a:prstGeom>
          <a:solidFill>
            <a:schemeClr val="tx2">
              <a:lumMod val="20000"/>
              <a:lumOff val="80000"/>
            </a:schemeClr>
          </a:solidFill>
        </p:spPr>
        <p:txBody>
          <a:bodyPr wrap="square" rtlCol="0">
            <a:spAutoFit/>
          </a:bodyPr>
          <a:lstStyle/>
          <a:p>
            <a:r>
              <a:rPr lang="en" sz="1000" b="1" dirty="0"/>
              <a:t>BLAST </a:t>
            </a:r>
            <a:r>
              <a:rPr lang="uk-UA" sz="1000" b="1" dirty="0"/>
              <a:t>(</a:t>
            </a:r>
            <a:r>
              <a:rPr lang="ru-UA" sz="1000" dirty="0"/>
              <a:t>БІЛВП)</a:t>
            </a:r>
          </a:p>
          <a:p>
            <a:r>
              <a:rPr lang="ru-RU" sz="1000" dirty="0"/>
              <a:t>(</a:t>
            </a:r>
            <a:r>
              <a:rPr lang="ru-RU" sz="1000" dirty="0" err="1"/>
              <a:t>Базовий</a:t>
            </a:r>
            <a:r>
              <a:rPr lang="ru-RU" sz="1000" dirty="0"/>
              <a:t> </a:t>
            </a:r>
            <a:r>
              <a:rPr lang="ru-RU" sz="1000" dirty="0" err="1"/>
              <a:t>інструмент</a:t>
            </a:r>
            <a:r>
              <a:rPr lang="ru-RU" sz="1000" dirty="0"/>
              <a:t> локального </a:t>
            </a:r>
            <a:r>
              <a:rPr lang="ru-RU" sz="1000" dirty="0" err="1"/>
              <a:t>вирівнювання</a:t>
            </a:r>
            <a:r>
              <a:rPr lang="ru-RU" sz="1000" dirty="0"/>
              <a:t> </a:t>
            </a:r>
            <a:r>
              <a:rPr lang="ru-RU" sz="1000" dirty="0" err="1"/>
              <a:t>послідовностей</a:t>
            </a:r>
            <a:r>
              <a:rPr lang="ru-RU" sz="1000" dirty="0"/>
              <a:t>)</a:t>
            </a:r>
          </a:p>
          <a:p>
            <a:r>
              <a:rPr lang="en" sz="1000" b="1" dirty="0"/>
              <a:t>BLAST</a:t>
            </a:r>
            <a:r>
              <a:rPr lang="en" sz="1000" dirty="0"/>
              <a:t> </a:t>
            </a:r>
            <a:r>
              <a:rPr lang="ru-RU" sz="1000" dirty="0" err="1"/>
              <a:t>знаходить</a:t>
            </a:r>
            <a:r>
              <a:rPr lang="ru-RU" sz="1000" dirty="0"/>
              <a:t> </a:t>
            </a:r>
            <a:r>
              <a:rPr lang="ru-RU" sz="1000" dirty="0" err="1"/>
              <a:t>подібні</a:t>
            </a:r>
            <a:r>
              <a:rPr lang="ru-RU" sz="1000" dirty="0"/>
              <a:t> </a:t>
            </a:r>
            <a:r>
              <a:rPr lang="ru-RU" sz="1000" dirty="0" err="1"/>
              <a:t>ділянки</a:t>
            </a:r>
            <a:r>
              <a:rPr lang="ru-RU" sz="1000" dirty="0"/>
              <a:t> </a:t>
            </a:r>
            <a:r>
              <a:rPr lang="ru-RU" sz="1000" dirty="0" err="1"/>
              <a:t>між</a:t>
            </a:r>
            <a:r>
              <a:rPr lang="ru-RU" sz="1000" dirty="0"/>
              <a:t> </a:t>
            </a:r>
            <a:r>
              <a:rPr lang="ru-RU" sz="1000" dirty="0" err="1"/>
              <a:t>біологічними</a:t>
            </a:r>
            <a:r>
              <a:rPr lang="ru-RU" sz="1000" dirty="0"/>
              <a:t> </a:t>
            </a:r>
            <a:r>
              <a:rPr lang="ru-RU" sz="1000" dirty="0" err="1"/>
              <a:t>послідовностями</a:t>
            </a:r>
            <a:r>
              <a:rPr lang="ru-RU" sz="1000" dirty="0"/>
              <a:t>.</a:t>
            </a:r>
            <a:br>
              <a:rPr lang="ru-RU" sz="1000" dirty="0"/>
            </a:br>
            <a:r>
              <a:rPr lang="ru-RU" sz="1000" dirty="0" err="1"/>
              <a:t>Програма</a:t>
            </a:r>
            <a:r>
              <a:rPr lang="ru-RU" sz="1000" dirty="0"/>
              <a:t> </a:t>
            </a:r>
            <a:r>
              <a:rPr lang="ru-RU" sz="1000" dirty="0" err="1"/>
              <a:t>порівнює</a:t>
            </a:r>
            <a:r>
              <a:rPr lang="ru-RU" sz="1000" dirty="0"/>
              <a:t> </a:t>
            </a:r>
            <a:r>
              <a:rPr lang="ru-RU" sz="1000" dirty="0" err="1"/>
              <a:t>нуклеотидні</a:t>
            </a:r>
            <a:r>
              <a:rPr lang="ru-RU" sz="1000" dirty="0"/>
              <a:t> </a:t>
            </a:r>
            <a:r>
              <a:rPr lang="ru-RU" sz="1000" dirty="0" err="1"/>
              <a:t>або</a:t>
            </a:r>
            <a:r>
              <a:rPr lang="ru-RU" sz="1000" dirty="0"/>
              <a:t> </a:t>
            </a:r>
            <a:r>
              <a:rPr lang="ru-RU" sz="1000" dirty="0" err="1"/>
              <a:t>білкові</a:t>
            </a:r>
            <a:r>
              <a:rPr lang="ru-RU" sz="1000" dirty="0"/>
              <a:t> </a:t>
            </a:r>
            <a:r>
              <a:rPr lang="ru-RU" sz="1000" dirty="0" err="1"/>
              <a:t>послідовності</a:t>
            </a:r>
            <a:r>
              <a:rPr lang="ru-RU" sz="1000" dirty="0"/>
              <a:t> з базами </a:t>
            </a:r>
            <a:r>
              <a:rPr lang="ru-RU" sz="1000" dirty="0" err="1"/>
              <a:t>даних</a:t>
            </a:r>
            <a:r>
              <a:rPr lang="ru-RU" sz="1000" dirty="0"/>
              <a:t> і </a:t>
            </a:r>
            <a:r>
              <a:rPr lang="ru-RU" sz="1000" dirty="0" err="1"/>
              <a:t>обчислює</a:t>
            </a:r>
            <a:r>
              <a:rPr lang="ru-RU" sz="1000" dirty="0"/>
              <a:t> </a:t>
            </a:r>
            <a:r>
              <a:rPr lang="ru-RU" sz="1000" dirty="0" err="1"/>
              <a:t>статистичну</a:t>
            </a:r>
            <a:r>
              <a:rPr lang="ru-RU" sz="1000" dirty="0"/>
              <a:t> </a:t>
            </a:r>
            <a:r>
              <a:rPr lang="ru-RU" sz="1000" dirty="0" err="1"/>
              <a:t>значущість</a:t>
            </a:r>
            <a:r>
              <a:rPr lang="ru-RU" sz="1000" dirty="0"/>
              <a:t>.</a:t>
            </a:r>
          </a:p>
        </p:txBody>
      </p:sp>
      <p:sp>
        <p:nvSpPr>
          <p:cNvPr id="3" name="TextBox 2">
            <a:extLst>
              <a:ext uri="{FF2B5EF4-FFF2-40B4-BE49-F238E27FC236}">
                <a16:creationId xmlns:a16="http://schemas.microsoft.com/office/drawing/2014/main" id="{BECEDC94-A0A3-AE75-8197-F48FA579F9E6}"/>
              </a:ext>
            </a:extLst>
          </p:cNvPr>
          <p:cNvSpPr txBox="1"/>
          <p:nvPr/>
        </p:nvSpPr>
        <p:spPr>
          <a:xfrm>
            <a:off x="4506202" y="1720646"/>
            <a:ext cx="4090220" cy="1154162"/>
          </a:xfrm>
          <a:prstGeom prst="rect">
            <a:avLst/>
          </a:prstGeom>
          <a:solidFill>
            <a:schemeClr val="tx2">
              <a:lumMod val="20000"/>
              <a:lumOff val="80000"/>
            </a:schemeClr>
          </a:solidFill>
        </p:spPr>
        <p:txBody>
          <a:bodyPr wrap="square" rtlCol="0">
            <a:spAutoFit/>
          </a:bodyPr>
          <a:lstStyle/>
          <a:p>
            <a:r>
              <a:rPr lang="ru-RU" sz="1200" b="1" dirty="0" err="1"/>
              <a:t>Представляємо</a:t>
            </a:r>
            <a:r>
              <a:rPr lang="ru-RU" sz="1200" b="1" dirty="0"/>
              <a:t>: </a:t>
            </a:r>
            <a:r>
              <a:rPr lang="en" sz="1200" b="1" dirty="0"/>
              <a:t>Magic-BLAST</a:t>
            </a:r>
            <a:br>
              <a:rPr lang="en" sz="1200" dirty="0"/>
            </a:br>
            <a:r>
              <a:rPr lang="en" sz="1200" dirty="0"/>
              <a:t>Magic-BLAST — </a:t>
            </a:r>
            <a:r>
              <a:rPr lang="ru-RU" sz="1200" dirty="0" err="1"/>
              <a:t>це</a:t>
            </a:r>
            <a:r>
              <a:rPr lang="ru-RU" sz="1200" dirty="0"/>
              <a:t> </a:t>
            </a:r>
            <a:r>
              <a:rPr lang="ru-RU" sz="1200" dirty="0" err="1"/>
              <a:t>новий</a:t>
            </a:r>
            <a:r>
              <a:rPr lang="ru-RU" sz="1200" dirty="0"/>
              <a:t> </a:t>
            </a:r>
            <a:r>
              <a:rPr lang="ru-RU" sz="1200" dirty="0" err="1"/>
              <a:t>інструмент</a:t>
            </a:r>
            <a:r>
              <a:rPr lang="ru-RU" sz="1200" dirty="0"/>
              <a:t> для </a:t>
            </a:r>
            <a:r>
              <a:rPr lang="ru-RU" sz="1200" dirty="0" err="1"/>
              <a:t>картування</a:t>
            </a:r>
            <a:r>
              <a:rPr lang="ru-RU" sz="1200" dirty="0"/>
              <a:t> великих </a:t>
            </a:r>
            <a:r>
              <a:rPr lang="ru-RU" sz="1200" dirty="0" err="1"/>
              <a:t>наборів</a:t>
            </a:r>
            <a:r>
              <a:rPr lang="ru-RU" sz="1200" dirty="0"/>
              <a:t> РНК </a:t>
            </a:r>
            <a:r>
              <a:rPr lang="ru-RU" sz="1200" dirty="0" err="1"/>
              <a:t>або</a:t>
            </a:r>
            <a:r>
              <a:rPr lang="ru-RU" sz="1200" dirty="0"/>
              <a:t> ДНК </a:t>
            </a:r>
            <a:r>
              <a:rPr lang="ru-RU" sz="1200" dirty="0" err="1"/>
              <a:t>наступного</a:t>
            </a:r>
            <a:r>
              <a:rPr lang="ru-RU" sz="1200" dirty="0"/>
              <a:t> </a:t>
            </a:r>
            <a:r>
              <a:rPr lang="ru-RU" sz="1200" dirty="0" err="1"/>
              <a:t>покоління</a:t>
            </a:r>
            <a:r>
              <a:rPr lang="ru-RU" sz="1200" dirty="0"/>
              <a:t> на </a:t>
            </a:r>
            <a:r>
              <a:rPr lang="ru-RU" sz="1200" dirty="0" err="1"/>
              <a:t>цілий</a:t>
            </a:r>
            <a:r>
              <a:rPr lang="ru-RU" sz="1200" dirty="0"/>
              <a:t> геном </a:t>
            </a:r>
            <a:r>
              <a:rPr lang="ru-RU" sz="1200" dirty="0" err="1"/>
              <a:t>або</a:t>
            </a:r>
            <a:r>
              <a:rPr lang="ru-RU" sz="1200" dirty="0"/>
              <a:t> транскриптом.</a:t>
            </a:r>
            <a:endParaRPr lang="en-US" sz="1200" dirty="0"/>
          </a:p>
          <a:p>
            <a:endParaRPr lang="en-US" sz="1050" dirty="0"/>
          </a:p>
          <a:p>
            <a:endParaRPr lang="en-US" sz="1050" dirty="0"/>
          </a:p>
        </p:txBody>
      </p:sp>
      <p:sp>
        <p:nvSpPr>
          <p:cNvPr id="5" name="TextBox 4">
            <a:extLst>
              <a:ext uri="{FF2B5EF4-FFF2-40B4-BE49-F238E27FC236}">
                <a16:creationId xmlns:a16="http://schemas.microsoft.com/office/drawing/2014/main" id="{EF22D279-4341-4C1C-0627-AC786F7FCAE8}"/>
              </a:ext>
            </a:extLst>
          </p:cNvPr>
          <p:cNvSpPr txBox="1"/>
          <p:nvPr/>
        </p:nvSpPr>
        <p:spPr>
          <a:xfrm>
            <a:off x="589936" y="3077497"/>
            <a:ext cx="1582993" cy="369332"/>
          </a:xfrm>
          <a:prstGeom prst="rect">
            <a:avLst/>
          </a:prstGeom>
          <a:solidFill>
            <a:schemeClr val="tx2">
              <a:lumMod val="20000"/>
              <a:lumOff val="80000"/>
            </a:schemeClr>
          </a:solidFill>
        </p:spPr>
        <p:txBody>
          <a:bodyPr wrap="square" rtlCol="0">
            <a:spAutoFit/>
          </a:bodyPr>
          <a:lstStyle/>
          <a:p>
            <a:r>
              <a:rPr lang="ru-RU" dirty="0"/>
              <a:t>Веб-</a:t>
            </a:r>
            <a:r>
              <a:rPr lang="en" dirty="0"/>
              <a:t>BLAST</a:t>
            </a:r>
            <a:endParaRPr lang="ru-UA" dirty="0"/>
          </a:p>
        </p:txBody>
      </p:sp>
      <p:sp>
        <p:nvSpPr>
          <p:cNvPr id="6" name="TextBox 5">
            <a:extLst>
              <a:ext uri="{FF2B5EF4-FFF2-40B4-BE49-F238E27FC236}">
                <a16:creationId xmlns:a16="http://schemas.microsoft.com/office/drawing/2014/main" id="{F8BE6AA3-ABF4-5F4A-16F1-A096F533D80A}"/>
              </a:ext>
            </a:extLst>
          </p:cNvPr>
          <p:cNvSpPr txBox="1"/>
          <p:nvPr/>
        </p:nvSpPr>
        <p:spPr>
          <a:xfrm>
            <a:off x="924232" y="4080387"/>
            <a:ext cx="2172929" cy="461665"/>
          </a:xfrm>
          <a:prstGeom prst="rect">
            <a:avLst/>
          </a:prstGeom>
          <a:solidFill>
            <a:srgbClr val="53C7B8"/>
          </a:solidFill>
        </p:spPr>
        <p:txBody>
          <a:bodyPr wrap="square" rtlCol="0">
            <a:spAutoFit/>
          </a:bodyPr>
          <a:lstStyle/>
          <a:p>
            <a:r>
              <a:rPr lang="en" sz="1200" b="1" dirty="0"/>
              <a:t>Nucleotide BLAST</a:t>
            </a:r>
            <a:r>
              <a:rPr lang="en" sz="1200" dirty="0"/>
              <a:t> – </a:t>
            </a:r>
            <a:r>
              <a:rPr lang="ru-RU" sz="1200" dirty="0"/>
              <a:t>нуклеотид ► нуклеотид</a:t>
            </a:r>
            <a:endParaRPr lang="ru-UA" sz="1200" dirty="0"/>
          </a:p>
        </p:txBody>
      </p:sp>
      <p:sp>
        <p:nvSpPr>
          <p:cNvPr id="7" name="TextBox 6">
            <a:extLst>
              <a:ext uri="{FF2B5EF4-FFF2-40B4-BE49-F238E27FC236}">
                <a16:creationId xmlns:a16="http://schemas.microsoft.com/office/drawing/2014/main" id="{7D87AB04-D6C1-8A18-DD3B-024EA48DB5FC}"/>
              </a:ext>
            </a:extLst>
          </p:cNvPr>
          <p:cNvSpPr txBox="1"/>
          <p:nvPr/>
        </p:nvSpPr>
        <p:spPr>
          <a:xfrm>
            <a:off x="3456039" y="3446829"/>
            <a:ext cx="1936954" cy="430887"/>
          </a:xfrm>
          <a:prstGeom prst="rect">
            <a:avLst/>
          </a:prstGeom>
          <a:solidFill>
            <a:srgbClr val="2BB3E2"/>
          </a:solidFill>
        </p:spPr>
        <p:txBody>
          <a:bodyPr wrap="square" rtlCol="0">
            <a:spAutoFit/>
          </a:bodyPr>
          <a:lstStyle/>
          <a:p>
            <a:r>
              <a:rPr lang="en" sz="1100" b="1" dirty="0" err="1"/>
              <a:t>blastx</a:t>
            </a:r>
            <a:r>
              <a:rPr lang="en" sz="1100" dirty="0"/>
              <a:t> – </a:t>
            </a:r>
            <a:r>
              <a:rPr lang="ru-RU" sz="1100" dirty="0" err="1"/>
              <a:t>перекладені</a:t>
            </a:r>
            <a:r>
              <a:rPr lang="ru-RU" sz="1100" dirty="0"/>
              <a:t> </a:t>
            </a:r>
            <a:r>
              <a:rPr lang="ru-RU" sz="1100" dirty="0" err="1"/>
              <a:t>нуклеотиди</a:t>
            </a:r>
            <a:r>
              <a:rPr lang="ru-RU" sz="1100" dirty="0"/>
              <a:t> ► </a:t>
            </a:r>
            <a:r>
              <a:rPr lang="ru-RU" sz="1100" dirty="0" err="1"/>
              <a:t>білки</a:t>
            </a:r>
            <a:endParaRPr lang="ru-UA" sz="1100" dirty="0"/>
          </a:p>
        </p:txBody>
      </p:sp>
      <p:sp>
        <p:nvSpPr>
          <p:cNvPr id="8" name="TextBox 7">
            <a:extLst>
              <a:ext uri="{FF2B5EF4-FFF2-40B4-BE49-F238E27FC236}">
                <a16:creationId xmlns:a16="http://schemas.microsoft.com/office/drawing/2014/main" id="{89C9E4C4-2C97-A0BC-1F80-46F7A685C3CB}"/>
              </a:ext>
            </a:extLst>
          </p:cNvPr>
          <p:cNvSpPr txBox="1"/>
          <p:nvPr/>
        </p:nvSpPr>
        <p:spPr>
          <a:xfrm>
            <a:off x="3628103" y="4148741"/>
            <a:ext cx="1764890" cy="400110"/>
          </a:xfrm>
          <a:prstGeom prst="rect">
            <a:avLst/>
          </a:prstGeom>
          <a:solidFill>
            <a:srgbClr val="2BB3E2"/>
          </a:solidFill>
        </p:spPr>
        <p:txBody>
          <a:bodyPr wrap="square" rtlCol="0">
            <a:spAutoFit/>
          </a:bodyPr>
          <a:lstStyle/>
          <a:p>
            <a:r>
              <a:rPr lang="en" sz="1000" b="1" dirty="0" err="1"/>
              <a:t>tblastn</a:t>
            </a:r>
            <a:r>
              <a:rPr lang="en" sz="1000" dirty="0"/>
              <a:t> – </a:t>
            </a:r>
            <a:r>
              <a:rPr lang="ru-RU" sz="1000" dirty="0" err="1"/>
              <a:t>білки</a:t>
            </a:r>
            <a:r>
              <a:rPr lang="ru-RU" sz="1000" dirty="0"/>
              <a:t> ► </a:t>
            </a:r>
            <a:r>
              <a:rPr lang="ru-RU" sz="1000" dirty="0" err="1"/>
              <a:t>перекладені</a:t>
            </a:r>
            <a:r>
              <a:rPr lang="ru-RU" sz="1000" dirty="0"/>
              <a:t> </a:t>
            </a:r>
            <a:r>
              <a:rPr lang="ru-RU" sz="1000" dirty="0" err="1"/>
              <a:t>нуклеотиди</a:t>
            </a:r>
            <a:endParaRPr lang="ru-UA" sz="1000" dirty="0"/>
          </a:p>
        </p:txBody>
      </p:sp>
      <p:sp>
        <p:nvSpPr>
          <p:cNvPr id="9" name="TextBox 8">
            <a:extLst>
              <a:ext uri="{FF2B5EF4-FFF2-40B4-BE49-F238E27FC236}">
                <a16:creationId xmlns:a16="http://schemas.microsoft.com/office/drawing/2014/main" id="{40C5DF37-2BBC-D841-B808-5F2B1AA7166B}"/>
              </a:ext>
            </a:extLst>
          </p:cNvPr>
          <p:cNvSpPr txBox="1"/>
          <p:nvPr/>
        </p:nvSpPr>
        <p:spPr>
          <a:xfrm>
            <a:off x="5928852" y="4080387"/>
            <a:ext cx="1553496" cy="461665"/>
          </a:xfrm>
          <a:prstGeom prst="rect">
            <a:avLst/>
          </a:prstGeom>
          <a:solidFill>
            <a:srgbClr val="2BB3E2"/>
          </a:solidFill>
        </p:spPr>
        <p:txBody>
          <a:bodyPr wrap="square" rtlCol="0">
            <a:spAutoFit/>
          </a:bodyPr>
          <a:lstStyle/>
          <a:p>
            <a:r>
              <a:rPr lang="en" sz="1200" b="1" dirty="0"/>
              <a:t>Protein BLAST</a:t>
            </a:r>
            <a:r>
              <a:rPr lang="en" sz="1200" dirty="0"/>
              <a:t> – </a:t>
            </a:r>
            <a:r>
              <a:rPr lang="ru-RU" sz="1200" dirty="0" err="1"/>
              <a:t>білки</a:t>
            </a:r>
            <a:r>
              <a:rPr lang="ru-RU" sz="1200" dirty="0"/>
              <a:t> ► </a:t>
            </a:r>
            <a:r>
              <a:rPr lang="ru-RU" sz="1200" dirty="0" err="1"/>
              <a:t>білки</a:t>
            </a:r>
            <a:endParaRPr lang="ru-UA" sz="1200" dirty="0"/>
          </a:p>
        </p:txBody>
      </p:sp>
      <p:sp>
        <p:nvSpPr>
          <p:cNvPr id="10" name="TextBox 9">
            <a:extLst>
              <a:ext uri="{FF2B5EF4-FFF2-40B4-BE49-F238E27FC236}">
                <a16:creationId xmlns:a16="http://schemas.microsoft.com/office/drawing/2014/main" id="{CC880226-77E4-7D41-DF8F-C7C157DEF819}"/>
              </a:ext>
            </a:extLst>
          </p:cNvPr>
          <p:cNvSpPr txBox="1"/>
          <p:nvPr/>
        </p:nvSpPr>
        <p:spPr>
          <a:xfrm>
            <a:off x="2507226" y="4976205"/>
            <a:ext cx="1740309" cy="276999"/>
          </a:xfrm>
          <a:prstGeom prst="rect">
            <a:avLst/>
          </a:prstGeom>
          <a:solidFill>
            <a:srgbClr val="E4EBF8"/>
          </a:solidFill>
        </p:spPr>
        <p:txBody>
          <a:bodyPr wrap="square" rtlCol="0">
            <a:spAutoFit/>
          </a:bodyPr>
          <a:lstStyle/>
          <a:p>
            <a:r>
              <a:rPr lang="en-US" sz="1200" dirty="0"/>
              <a:t>  </a:t>
            </a:r>
            <a:r>
              <a:rPr lang="ru-RU" sz="1200" dirty="0" err="1"/>
              <a:t>Геноми</a:t>
            </a:r>
            <a:r>
              <a:rPr lang="ru-RU" sz="1200" dirty="0"/>
              <a:t> </a:t>
            </a:r>
            <a:r>
              <a:rPr lang="en" sz="1200" dirty="0"/>
              <a:t>BLAST</a:t>
            </a:r>
            <a:endParaRPr lang="ru-UA" sz="1200" dirty="0"/>
          </a:p>
        </p:txBody>
      </p:sp>
      <p:sp>
        <p:nvSpPr>
          <p:cNvPr id="11" name="TextBox 10">
            <a:extLst>
              <a:ext uri="{FF2B5EF4-FFF2-40B4-BE49-F238E27FC236}">
                <a16:creationId xmlns:a16="http://schemas.microsoft.com/office/drawing/2014/main" id="{35BDD0B1-ECB0-F937-673D-FD2D98623FC3}"/>
              </a:ext>
            </a:extLst>
          </p:cNvPr>
          <p:cNvSpPr txBox="1"/>
          <p:nvPr/>
        </p:nvSpPr>
        <p:spPr>
          <a:xfrm>
            <a:off x="5576025" y="5253204"/>
            <a:ext cx="705654" cy="246221"/>
          </a:xfrm>
          <a:prstGeom prst="rect">
            <a:avLst/>
          </a:prstGeom>
          <a:solidFill>
            <a:srgbClr val="102C61"/>
          </a:solidFill>
        </p:spPr>
        <p:txBody>
          <a:bodyPr wrap="square" rtlCol="0">
            <a:spAutoFit/>
          </a:bodyPr>
          <a:lstStyle/>
          <a:p>
            <a:r>
              <a:rPr lang="uk-UA" sz="1000" dirty="0">
                <a:solidFill>
                  <a:schemeClr val="bg1"/>
                </a:solidFill>
              </a:rPr>
              <a:t>Пошук</a:t>
            </a:r>
            <a:endParaRPr lang="ru-UA" sz="1000" dirty="0">
              <a:solidFill>
                <a:schemeClr val="bg1"/>
              </a:solidFill>
            </a:endParaRPr>
          </a:p>
        </p:txBody>
      </p:sp>
    </p:spTree>
    <p:extLst>
      <p:ext uri="{BB962C8B-B14F-4D97-AF65-F5344CB8AC3E}">
        <p14:creationId xmlns:p14="http://schemas.microsoft.com/office/powerpoint/2010/main" val="30765557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53CE40A-CC8B-6147-B901-507F336EC3A4}"/>
              </a:ext>
            </a:extLst>
          </p:cNvPr>
          <p:cNvPicPr/>
          <p:nvPr/>
        </p:nvPicPr>
        <p:blipFill>
          <a:blip r:embed="rId2" cstate="print">
            <a:extLst>
              <a:ext uri="{28A0092B-C50C-407E-A947-70E740481C1C}">
                <a14:useLocalDpi xmlns:a14="http://schemas.microsoft.com/office/drawing/2010/main"/>
              </a:ext>
            </a:extLst>
          </a:blip>
          <a:stretch>
            <a:fillRect/>
          </a:stretch>
        </p:blipFill>
        <p:spPr>
          <a:xfrm>
            <a:off x="290682" y="1015771"/>
            <a:ext cx="8661458" cy="4813529"/>
          </a:xfrm>
          <a:prstGeom prst="rect">
            <a:avLst/>
          </a:prstGeom>
        </p:spPr>
      </p:pic>
      <p:sp>
        <p:nvSpPr>
          <p:cNvPr id="2" name="Oval 1">
            <a:extLst>
              <a:ext uri="{FF2B5EF4-FFF2-40B4-BE49-F238E27FC236}">
                <a16:creationId xmlns:a16="http://schemas.microsoft.com/office/drawing/2014/main" id="{BF65440D-87D8-44EF-46FC-DD9CB10A49C0}"/>
              </a:ext>
            </a:extLst>
          </p:cNvPr>
          <p:cNvSpPr/>
          <p:nvPr/>
        </p:nvSpPr>
        <p:spPr>
          <a:xfrm>
            <a:off x="63062" y="1527285"/>
            <a:ext cx="4296104" cy="1119352"/>
          </a:xfrm>
          <a:custGeom>
            <a:avLst/>
            <a:gdLst>
              <a:gd name="connsiteX0" fmla="*/ 0 w 4296104"/>
              <a:gd name="connsiteY0" fmla="*/ 559676 h 1119352"/>
              <a:gd name="connsiteX1" fmla="*/ 2148052 w 4296104"/>
              <a:gd name="connsiteY1" fmla="*/ 0 h 1119352"/>
              <a:gd name="connsiteX2" fmla="*/ 4296104 w 4296104"/>
              <a:gd name="connsiteY2" fmla="*/ 559676 h 1119352"/>
              <a:gd name="connsiteX3" fmla="*/ 2148052 w 4296104"/>
              <a:gd name="connsiteY3" fmla="*/ 1119352 h 1119352"/>
              <a:gd name="connsiteX4" fmla="*/ 0 w 4296104"/>
              <a:gd name="connsiteY4" fmla="*/ 559676 h 11193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96104" h="1119352" extrusionOk="0">
                <a:moveTo>
                  <a:pt x="0" y="559676"/>
                </a:moveTo>
                <a:cubicBezTo>
                  <a:pt x="-39277" y="140774"/>
                  <a:pt x="944469" y="-209302"/>
                  <a:pt x="2148052" y="0"/>
                </a:cubicBezTo>
                <a:cubicBezTo>
                  <a:pt x="3269106" y="-15812"/>
                  <a:pt x="4286367" y="252409"/>
                  <a:pt x="4296104" y="559676"/>
                </a:cubicBezTo>
                <a:cubicBezTo>
                  <a:pt x="4382527" y="1051606"/>
                  <a:pt x="3396608" y="1093506"/>
                  <a:pt x="2148052" y="1119352"/>
                </a:cubicBezTo>
                <a:cubicBezTo>
                  <a:pt x="972256" y="1119851"/>
                  <a:pt x="4605" y="921391"/>
                  <a:pt x="0" y="559676"/>
                </a:cubicBezTo>
                <a:close/>
              </a:path>
            </a:pathLst>
          </a:custGeom>
          <a:noFill/>
          <a:ln w="57150">
            <a:extLst>
              <a:ext uri="{C807C97D-BFC1-408E-A445-0C87EB9F89A2}">
                <ask:lineSketchStyleProps xmlns:ask="http://schemas.microsoft.com/office/drawing/2018/sketchyshapes" sd="264327539">
                  <a:prstGeom prst="ellipse">
                    <a:avLst/>
                  </a:prstGeom>
                  <ask:type>
                    <ask:lineSketchFreehand/>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350" dirty="0"/>
          </a:p>
        </p:txBody>
      </p:sp>
    </p:spTree>
    <p:extLst>
      <p:ext uri="{BB962C8B-B14F-4D97-AF65-F5344CB8AC3E}">
        <p14:creationId xmlns:p14="http://schemas.microsoft.com/office/powerpoint/2010/main" val="18214073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A3104F-9F91-F540-BE5D-2C40F5E1D263}"/>
              </a:ext>
            </a:extLst>
          </p:cNvPr>
          <p:cNvSpPr>
            <a:spLocks noGrp="1"/>
          </p:cNvSpPr>
          <p:nvPr>
            <p:ph type="title"/>
          </p:nvPr>
        </p:nvSpPr>
        <p:spPr/>
        <p:txBody>
          <a:bodyPr/>
          <a:lstStyle/>
          <a:p>
            <a:r>
              <a:rPr lang="ru-RU" dirty="0" err="1"/>
              <a:t>Назви</a:t>
            </a:r>
            <a:r>
              <a:rPr lang="ru-RU" dirty="0"/>
              <a:t> </a:t>
            </a:r>
            <a:r>
              <a:rPr lang="ru-RU" dirty="0" err="1"/>
              <a:t>видів</a:t>
            </a:r>
            <a:endParaRPr lang="en-US" dirty="0"/>
          </a:p>
        </p:txBody>
      </p:sp>
      <p:sp>
        <p:nvSpPr>
          <p:cNvPr id="3" name="Content Placeholder 2">
            <a:extLst>
              <a:ext uri="{FF2B5EF4-FFF2-40B4-BE49-F238E27FC236}">
                <a16:creationId xmlns:a16="http://schemas.microsoft.com/office/drawing/2014/main" id="{1177C9F3-3B50-834C-BF97-E51ACE1B54F8}"/>
              </a:ext>
            </a:extLst>
          </p:cNvPr>
          <p:cNvSpPr>
            <a:spLocks noGrp="1"/>
          </p:cNvSpPr>
          <p:nvPr>
            <p:ph idx="1"/>
          </p:nvPr>
        </p:nvSpPr>
        <p:spPr/>
        <p:txBody>
          <a:bodyPr/>
          <a:lstStyle/>
          <a:p>
            <a:r>
              <a:rPr lang="ru-RU" b="1" dirty="0" err="1"/>
              <a:t>Наукові</a:t>
            </a:r>
            <a:r>
              <a:rPr lang="ru-RU" b="1" dirty="0"/>
              <a:t> (</a:t>
            </a:r>
            <a:r>
              <a:rPr lang="ru-RU" b="1" dirty="0" err="1"/>
              <a:t>латинські</a:t>
            </a:r>
            <a:r>
              <a:rPr lang="ru-RU" b="1" dirty="0"/>
              <a:t>) </a:t>
            </a:r>
            <a:r>
              <a:rPr lang="ru-RU" b="1" dirty="0" err="1"/>
              <a:t>назви</a:t>
            </a:r>
            <a:r>
              <a:rPr lang="ru-RU" b="1" dirty="0"/>
              <a:t> тварин у </a:t>
            </a:r>
            <a:r>
              <a:rPr lang="en" b="1" dirty="0"/>
              <a:t>BLAST</a:t>
            </a:r>
          </a:p>
          <a:p>
            <a:r>
              <a:rPr lang="ru-RU" dirty="0"/>
              <a:t>У результатах </a:t>
            </a:r>
            <a:r>
              <a:rPr lang="en" dirty="0"/>
              <a:t>BLAST </a:t>
            </a:r>
            <a:r>
              <a:rPr lang="ru-RU" dirty="0" err="1"/>
              <a:t>використовуються</a:t>
            </a:r>
            <a:r>
              <a:rPr lang="ru-RU" dirty="0"/>
              <a:t> </a:t>
            </a:r>
            <a:r>
              <a:rPr lang="ru-RU" b="1" dirty="0" err="1"/>
              <a:t>наукові</a:t>
            </a:r>
            <a:r>
              <a:rPr lang="ru-RU" b="1" dirty="0"/>
              <a:t>, </a:t>
            </a:r>
            <a:r>
              <a:rPr lang="ru-RU" b="1" dirty="0" err="1"/>
              <a:t>латинські</a:t>
            </a:r>
            <a:r>
              <a:rPr lang="ru-RU" b="1" dirty="0"/>
              <a:t> </a:t>
            </a:r>
            <a:r>
              <a:rPr lang="ru-RU" b="1" dirty="0" err="1"/>
              <a:t>назви</a:t>
            </a:r>
            <a:r>
              <a:rPr lang="ru-RU" dirty="0"/>
              <a:t> </a:t>
            </a:r>
            <a:r>
              <a:rPr lang="ru-RU" dirty="0" err="1"/>
              <a:t>видів</a:t>
            </a:r>
            <a:r>
              <a:rPr lang="ru-RU" dirty="0"/>
              <a:t>.</a:t>
            </a:r>
            <a:br>
              <a:rPr lang="ru-RU" dirty="0"/>
            </a:br>
            <a:r>
              <a:rPr lang="ru-RU" sz="2400" dirty="0" err="1"/>
              <a:t>Наприклад</a:t>
            </a:r>
            <a:r>
              <a:rPr lang="ru-RU" sz="2400" dirty="0"/>
              <a:t>:</a:t>
            </a:r>
          </a:p>
          <a:p>
            <a:pPr>
              <a:buFont typeface="Arial" panose="020B0604020202020204" pitchFamily="34" charset="0"/>
              <a:buChar char="•"/>
            </a:pPr>
            <a:r>
              <a:rPr lang="en" sz="2400" i="1" dirty="0" err="1"/>
              <a:t>Apis</a:t>
            </a:r>
            <a:r>
              <a:rPr lang="en" sz="2400" i="1" dirty="0"/>
              <a:t> mellifera</a:t>
            </a:r>
            <a:r>
              <a:rPr lang="en" sz="2400" dirty="0"/>
              <a:t> — </a:t>
            </a:r>
            <a:r>
              <a:rPr lang="ru-RU" sz="2400" dirty="0"/>
              <a:t>медоносна </a:t>
            </a:r>
            <a:r>
              <a:rPr lang="ru-RU" sz="2400" dirty="0" err="1"/>
              <a:t>бджола</a:t>
            </a:r>
            <a:r>
              <a:rPr lang="ru-RU" sz="2400" dirty="0"/>
              <a:t>,</a:t>
            </a:r>
          </a:p>
          <a:p>
            <a:pPr>
              <a:buFont typeface="Arial" panose="020B0604020202020204" pitchFamily="34" charset="0"/>
              <a:buChar char="•"/>
            </a:pPr>
            <a:r>
              <a:rPr lang="en" sz="2400" i="1" dirty="0"/>
              <a:t>Homo sapiens</a:t>
            </a:r>
            <a:r>
              <a:rPr lang="en" sz="2400" dirty="0"/>
              <a:t> — </a:t>
            </a:r>
            <a:r>
              <a:rPr lang="ru-RU" sz="2400" dirty="0" err="1"/>
              <a:t>людина</a:t>
            </a:r>
            <a:r>
              <a:rPr lang="ru-RU" sz="2400" dirty="0"/>
              <a:t> </a:t>
            </a:r>
            <a:r>
              <a:rPr lang="ru-RU" sz="2400" dirty="0" err="1"/>
              <a:t>розумна</a:t>
            </a:r>
            <a:r>
              <a:rPr lang="ru-RU" sz="2400" dirty="0"/>
              <a:t>,</a:t>
            </a:r>
          </a:p>
          <a:p>
            <a:pPr>
              <a:buFont typeface="Arial" panose="020B0604020202020204" pitchFamily="34" charset="0"/>
              <a:buChar char="•"/>
            </a:pPr>
            <a:r>
              <a:rPr lang="en" sz="2400" i="1" dirty="0"/>
              <a:t>Mus musculus</a:t>
            </a:r>
            <a:r>
              <a:rPr lang="en" sz="2400" dirty="0"/>
              <a:t> — </a:t>
            </a:r>
            <a:r>
              <a:rPr lang="ru-RU" sz="2400" dirty="0" err="1"/>
              <a:t>хатня</a:t>
            </a:r>
            <a:r>
              <a:rPr lang="ru-RU" sz="2400" dirty="0"/>
              <a:t> </a:t>
            </a:r>
            <a:r>
              <a:rPr lang="ru-RU" sz="2400" dirty="0" err="1"/>
              <a:t>миша</a:t>
            </a:r>
            <a:r>
              <a:rPr lang="ru-RU" sz="2400" dirty="0"/>
              <a:t>.</a:t>
            </a:r>
          </a:p>
          <a:p>
            <a:pPr marL="0" indent="0">
              <a:buNone/>
            </a:pPr>
            <a:endParaRPr lang="en-US" i="1" dirty="0"/>
          </a:p>
        </p:txBody>
      </p:sp>
    </p:spTree>
    <p:extLst>
      <p:ext uri="{BB962C8B-B14F-4D97-AF65-F5344CB8AC3E}">
        <p14:creationId xmlns:p14="http://schemas.microsoft.com/office/powerpoint/2010/main" val="683362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8F1544A-3B78-FD43-B1F2-92E463E91B05}"/>
              </a:ext>
            </a:extLst>
          </p:cNvPr>
          <p:cNvPicPr>
            <a:picLocks noChangeAspect="1"/>
          </p:cNvPicPr>
          <p:nvPr/>
        </p:nvPicPr>
        <p:blipFill>
          <a:blip r:embed="rId2"/>
          <a:stretch>
            <a:fillRect/>
          </a:stretch>
        </p:blipFill>
        <p:spPr>
          <a:xfrm>
            <a:off x="334033" y="921346"/>
            <a:ext cx="8475935" cy="5015308"/>
          </a:xfrm>
          <a:prstGeom prst="rect">
            <a:avLst/>
          </a:prstGeom>
        </p:spPr>
      </p:pic>
      <p:sp>
        <p:nvSpPr>
          <p:cNvPr id="5" name="Down Arrow 4">
            <a:extLst>
              <a:ext uri="{FF2B5EF4-FFF2-40B4-BE49-F238E27FC236}">
                <a16:creationId xmlns:a16="http://schemas.microsoft.com/office/drawing/2014/main" id="{30F35B9C-0C44-3943-B45A-54BDC5A0FFA0}"/>
              </a:ext>
            </a:extLst>
          </p:cNvPr>
          <p:cNvSpPr/>
          <p:nvPr/>
        </p:nvSpPr>
        <p:spPr>
          <a:xfrm>
            <a:off x="7035115" y="4056597"/>
            <a:ext cx="434051" cy="885464"/>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6" name="Down Arrow 5">
            <a:extLst>
              <a:ext uri="{FF2B5EF4-FFF2-40B4-BE49-F238E27FC236}">
                <a16:creationId xmlns:a16="http://schemas.microsoft.com/office/drawing/2014/main" id="{DD2BA394-2EEB-044B-9F0F-74FE12E0877D}"/>
              </a:ext>
            </a:extLst>
          </p:cNvPr>
          <p:cNvSpPr/>
          <p:nvPr/>
        </p:nvSpPr>
        <p:spPr>
          <a:xfrm>
            <a:off x="3381968" y="4056597"/>
            <a:ext cx="434051" cy="885464"/>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Tree>
    <p:extLst>
      <p:ext uri="{BB962C8B-B14F-4D97-AF65-F5344CB8AC3E}">
        <p14:creationId xmlns:p14="http://schemas.microsoft.com/office/powerpoint/2010/main" val="16758372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0F102C-6660-CF49-8874-E641154F86BE}"/>
              </a:ext>
            </a:extLst>
          </p:cNvPr>
          <p:cNvSpPr>
            <a:spLocks noGrp="1"/>
          </p:cNvSpPr>
          <p:nvPr>
            <p:ph type="title"/>
          </p:nvPr>
        </p:nvSpPr>
        <p:spPr>
          <a:xfrm>
            <a:off x="0" y="0"/>
            <a:ext cx="7886700" cy="994172"/>
          </a:xfrm>
        </p:spPr>
        <p:txBody>
          <a:bodyPr/>
          <a:lstStyle/>
          <a:p>
            <a:pPr algn="l"/>
            <a:r>
              <a:rPr lang="uk-UA" dirty="0"/>
              <a:t>  </a:t>
            </a:r>
            <a:r>
              <a:rPr lang="en" dirty="0"/>
              <a:t>E-</a:t>
            </a:r>
            <a:r>
              <a:rPr lang="ru-RU" dirty="0" err="1"/>
              <a:t>значення</a:t>
            </a:r>
            <a:endParaRPr lang="en-US" b="1" dirty="0"/>
          </a:p>
        </p:txBody>
      </p:sp>
      <p:sp>
        <p:nvSpPr>
          <p:cNvPr id="3" name="Content Placeholder 2">
            <a:extLst>
              <a:ext uri="{FF2B5EF4-FFF2-40B4-BE49-F238E27FC236}">
                <a16:creationId xmlns:a16="http://schemas.microsoft.com/office/drawing/2014/main" id="{C74C18BA-1CE0-2C42-AF87-6D12C2CB9E1F}"/>
              </a:ext>
            </a:extLst>
          </p:cNvPr>
          <p:cNvSpPr>
            <a:spLocks noGrp="1"/>
          </p:cNvSpPr>
          <p:nvPr>
            <p:ph idx="1"/>
          </p:nvPr>
        </p:nvSpPr>
        <p:spPr>
          <a:xfrm>
            <a:off x="92787" y="1276350"/>
            <a:ext cx="8958426" cy="5476875"/>
          </a:xfrm>
        </p:spPr>
        <p:txBody>
          <a:bodyPr>
            <a:normAutofit/>
          </a:bodyPr>
          <a:lstStyle/>
          <a:p>
            <a:pPr>
              <a:buFont typeface="Arial" panose="020B0604020202020204" pitchFamily="34" charset="0"/>
              <a:buChar char="•"/>
            </a:pPr>
            <a:r>
              <a:rPr lang="ru-RU" sz="2400" b="1" dirty="0"/>
              <a:t>База </a:t>
            </a:r>
            <a:r>
              <a:rPr lang="ru-RU" sz="2400" b="1" dirty="0" err="1"/>
              <a:t>даних</a:t>
            </a:r>
            <a:r>
              <a:rPr lang="ru-RU" sz="2400" b="1" dirty="0"/>
              <a:t> </a:t>
            </a:r>
            <a:r>
              <a:rPr lang="en" sz="2400" b="1" dirty="0"/>
              <a:t>NCBI </a:t>
            </a:r>
            <a:r>
              <a:rPr lang="ru-RU" sz="2400" b="1" dirty="0" err="1"/>
              <a:t>дуже</a:t>
            </a:r>
            <a:r>
              <a:rPr lang="ru-RU" sz="2400" b="1" dirty="0"/>
              <a:t> велика (</a:t>
            </a:r>
            <a:r>
              <a:rPr lang="ru-RU" sz="2400" b="1" dirty="0" err="1"/>
              <a:t>міліарди</a:t>
            </a:r>
            <a:r>
              <a:rPr lang="ru-RU" sz="2400" b="1" dirty="0"/>
              <a:t> </a:t>
            </a:r>
            <a:r>
              <a:rPr lang="ru-RU" sz="2400" b="1" dirty="0" err="1"/>
              <a:t>послідовностей</a:t>
            </a:r>
            <a:r>
              <a:rPr lang="ru-RU" sz="2400" b="1" dirty="0"/>
              <a:t>).</a:t>
            </a:r>
            <a:endParaRPr lang="ru-RU" sz="2400" dirty="0"/>
          </a:p>
          <a:p>
            <a:pPr>
              <a:buFont typeface="Arial" panose="020B0604020202020204" pitchFamily="34" charset="0"/>
              <a:buChar char="•"/>
            </a:pPr>
            <a:r>
              <a:rPr lang="ru-RU" sz="2400" b="1" dirty="0"/>
              <a:t>Тому </a:t>
            </a:r>
            <a:r>
              <a:rPr lang="ru-RU" sz="2400" b="1" dirty="0" err="1"/>
              <a:t>іноді</a:t>
            </a:r>
            <a:r>
              <a:rPr lang="ru-RU" sz="2400" b="1" dirty="0"/>
              <a:t> </a:t>
            </a:r>
            <a:r>
              <a:rPr lang="ru-RU" sz="2400" b="1" dirty="0" err="1"/>
              <a:t>збіги</a:t>
            </a:r>
            <a:r>
              <a:rPr lang="ru-RU" sz="2400" b="1" dirty="0"/>
              <a:t> </a:t>
            </a:r>
            <a:r>
              <a:rPr lang="ru-RU" sz="2400" b="1" dirty="0" err="1"/>
              <a:t>між</a:t>
            </a:r>
            <a:r>
              <a:rPr lang="ru-RU" sz="2400" b="1" dirty="0"/>
              <a:t> </a:t>
            </a:r>
            <a:r>
              <a:rPr lang="ru-RU" sz="2400" b="1" dirty="0" err="1"/>
              <a:t>послідовностями</a:t>
            </a:r>
            <a:r>
              <a:rPr lang="ru-RU" sz="2400" b="1" dirty="0"/>
              <a:t> </a:t>
            </a:r>
            <a:r>
              <a:rPr lang="ru-RU" sz="2400" b="1" dirty="0" err="1"/>
              <a:t>можуть</a:t>
            </a:r>
            <a:r>
              <a:rPr lang="ru-RU" sz="2400" b="1" dirty="0"/>
              <a:t> </a:t>
            </a:r>
            <a:r>
              <a:rPr lang="ru-RU" sz="2400" b="1" dirty="0" err="1"/>
              <a:t>траплятися</a:t>
            </a:r>
            <a:r>
              <a:rPr lang="ru-RU" sz="2400" b="1" dirty="0"/>
              <a:t> </a:t>
            </a:r>
            <a:r>
              <a:rPr lang="ru-RU" sz="2400" b="1" dirty="0" err="1"/>
              <a:t>випадково</a:t>
            </a:r>
            <a:r>
              <a:rPr lang="ru-RU" sz="2400" b="1" dirty="0"/>
              <a:t>.</a:t>
            </a:r>
            <a:endParaRPr lang="ru-RU" sz="2400" dirty="0"/>
          </a:p>
          <a:p>
            <a:pPr>
              <a:buFont typeface="Arial" panose="020B0604020202020204" pitchFamily="34" charset="0"/>
              <a:buChar char="•"/>
            </a:pPr>
            <a:r>
              <a:rPr lang="en" sz="2400" b="1" dirty="0"/>
              <a:t>E-</a:t>
            </a:r>
            <a:r>
              <a:rPr lang="ru-RU" sz="2400" b="1" dirty="0" err="1"/>
              <a:t>значення</a:t>
            </a:r>
            <a:r>
              <a:rPr lang="ru-RU" sz="2400" b="1" dirty="0"/>
              <a:t> </a:t>
            </a:r>
            <a:r>
              <a:rPr lang="ru-RU" sz="2400" b="1" dirty="0" err="1"/>
              <a:t>показує</a:t>
            </a:r>
            <a:r>
              <a:rPr lang="ru-RU" sz="2400" b="1" dirty="0"/>
              <a:t>, </a:t>
            </a:r>
            <a:r>
              <a:rPr lang="ru-RU" sz="2400" b="1" dirty="0" err="1"/>
              <a:t>скільки</a:t>
            </a:r>
            <a:r>
              <a:rPr lang="ru-RU" sz="2400" b="1" dirty="0"/>
              <a:t> </a:t>
            </a:r>
            <a:r>
              <a:rPr lang="ru-RU" sz="2400" b="1" dirty="0" err="1"/>
              <a:t>разів</a:t>
            </a:r>
            <a:r>
              <a:rPr lang="ru-RU" sz="2400" b="1" dirty="0"/>
              <a:t> ми </a:t>
            </a:r>
            <a:r>
              <a:rPr lang="ru-RU" sz="2400" b="1" dirty="0" err="1"/>
              <a:t>очікували</a:t>
            </a:r>
            <a:r>
              <a:rPr lang="ru-RU" sz="2400" b="1" dirty="0"/>
              <a:t> б </a:t>
            </a:r>
            <a:r>
              <a:rPr lang="ru-RU" sz="2400" b="1" dirty="0" err="1"/>
              <a:t>побачити</a:t>
            </a:r>
            <a:r>
              <a:rPr lang="ru-RU" sz="2400" b="1" dirty="0"/>
              <a:t> </a:t>
            </a:r>
            <a:r>
              <a:rPr lang="ru-RU" sz="2400" b="1" dirty="0" err="1"/>
              <a:t>збіг</a:t>
            </a:r>
            <a:r>
              <a:rPr lang="ru-RU" sz="2400" b="1" dirty="0"/>
              <a:t> </a:t>
            </a:r>
            <a:r>
              <a:rPr lang="ru-RU" sz="2400" b="1" dirty="0" err="1"/>
              <a:t>такої</a:t>
            </a:r>
            <a:r>
              <a:rPr lang="ru-RU" sz="2400" b="1" dirty="0"/>
              <a:t> </a:t>
            </a:r>
            <a:r>
              <a:rPr lang="ru-RU" sz="2400" b="1" dirty="0" err="1"/>
              <a:t>якості</a:t>
            </a:r>
            <a:r>
              <a:rPr lang="ru-RU" sz="2400" b="1" dirty="0"/>
              <a:t> </a:t>
            </a:r>
            <a:r>
              <a:rPr lang="ru-RU" sz="2400" b="1" dirty="0" err="1"/>
              <a:t>між</a:t>
            </a:r>
            <a:r>
              <a:rPr lang="ru-RU" sz="2400" b="1" dirty="0"/>
              <a:t> </a:t>
            </a:r>
            <a:r>
              <a:rPr lang="ru-RU" sz="2400" b="1" dirty="0" err="1"/>
              <a:t>нашою</a:t>
            </a:r>
            <a:r>
              <a:rPr lang="ru-RU" sz="2400" b="1" dirty="0"/>
              <a:t> </a:t>
            </a:r>
            <a:r>
              <a:rPr lang="ru-RU" sz="2400" b="1" dirty="0" err="1"/>
              <a:t>послідовністю</a:t>
            </a:r>
            <a:r>
              <a:rPr lang="ru-RU" sz="2400" b="1" dirty="0"/>
              <a:t> та </a:t>
            </a:r>
            <a:r>
              <a:rPr lang="ru-RU" sz="2400" b="1" dirty="0" err="1"/>
              <a:t>послідовністю</a:t>
            </a:r>
            <a:r>
              <a:rPr lang="ru-RU" sz="2400" b="1" dirty="0"/>
              <a:t> в </a:t>
            </a:r>
            <a:r>
              <a:rPr lang="ru-RU" sz="2400" b="1" dirty="0" err="1"/>
              <a:t>базі</a:t>
            </a:r>
            <a:r>
              <a:rPr lang="ru-RU" sz="2400" b="1" dirty="0"/>
              <a:t> </a:t>
            </a:r>
            <a:r>
              <a:rPr lang="ru-RU" sz="2400" b="1" dirty="0" err="1"/>
              <a:t>даних</a:t>
            </a:r>
            <a:r>
              <a:rPr lang="ru-RU" sz="2400" b="1" dirty="0"/>
              <a:t> </a:t>
            </a:r>
            <a:r>
              <a:rPr lang="ru-RU" sz="2400" b="1" dirty="0" err="1"/>
              <a:t>випадково</a:t>
            </a:r>
            <a:r>
              <a:rPr lang="ru-RU" sz="2400" b="1" dirty="0"/>
              <a:t>.</a:t>
            </a:r>
            <a:endParaRPr lang="ru-RU" sz="2400" dirty="0"/>
          </a:p>
          <a:p>
            <a:pPr>
              <a:buFont typeface="Arial" panose="020B0604020202020204" pitchFamily="34" charset="0"/>
              <a:buChar char="•"/>
            </a:pPr>
            <a:r>
              <a:rPr lang="ru-RU" sz="2400" b="1" dirty="0" err="1"/>
              <a:t>Якщо</a:t>
            </a:r>
            <a:r>
              <a:rPr lang="ru-RU" sz="2400" b="1" dirty="0"/>
              <a:t> </a:t>
            </a:r>
            <a:r>
              <a:rPr lang="en" sz="2400" b="1" dirty="0"/>
              <a:t>E-</a:t>
            </a:r>
            <a:r>
              <a:rPr lang="ru-RU" sz="2400" b="1" dirty="0" err="1"/>
              <a:t>значення</a:t>
            </a:r>
            <a:r>
              <a:rPr lang="ru-RU" sz="2400" b="1" dirty="0"/>
              <a:t> </a:t>
            </a:r>
            <a:r>
              <a:rPr lang="ru-RU" sz="2400" b="1" dirty="0" err="1"/>
              <a:t>високе</a:t>
            </a:r>
            <a:r>
              <a:rPr lang="ru-RU" sz="2400" b="1" dirty="0"/>
              <a:t>, </a:t>
            </a:r>
            <a:r>
              <a:rPr lang="ru-RU" sz="2400" b="1" dirty="0" err="1"/>
              <a:t>збіг</a:t>
            </a:r>
            <a:r>
              <a:rPr lang="ru-RU" sz="2400" b="1" dirty="0"/>
              <a:t> </a:t>
            </a:r>
            <a:r>
              <a:rPr lang="ru-RU" sz="2400" b="1" dirty="0" err="1"/>
              <a:t>ненадійний</a:t>
            </a:r>
            <a:r>
              <a:rPr lang="ru-RU" sz="2400" b="1" dirty="0"/>
              <a:t>.</a:t>
            </a:r>
            <a:endParaRPr lang="ru-RU" sz="2400" dirty="0"/>
          </a:p>
          <a:p>
            <a:pPr>
              <a:buFont typeface="Arial" panose="020B0604020202020204" pitchFamily="34" charset="0"/>
              <a:buChar char="•"/>
            </a:pPr>
            <a:r>
              <a:rPr lang="ru-RU" sz="2400" b="1" dirty="0" err="1"/>
              <a:t>Якщо</a:t>
            </a:r>
            <a:r>
              <a:rPr lang="ru-RU" sz="2400" b="1" dirty="0"/>
              <a:t> </a:t>
            </a:r>
            <a:r>
              <a:rPr lang="en" sz="2400" b="1" dirty="0"/>
              <a:t>E-</a:t>
            </a:r>
            <a:r>
              <a:rPr lang="ru-RU" sz="2400" b="1" dirty="0" err="1"/>
              <a:t>значення</a:t>
            </a:r>
            <a:r>
              <a:rPr lang="ru-RU" sz="2400" b="1" dirty="0"/>
              <a:t> </a:t>
            </a:r>
            <a:r>
              <a:rPr lang="ru-RU" sz="2400" b="1" dirty="0" err="1"/>
              <a:t>низьке</a:t>
            </a:r>
            <a:r>
              <a:rPr lang="ru-RU" sz="2400" b="1" dirty="0"/>
              <a:t>, </a:t>
            </a:r>
            <a:r>
              <a:rPr lang="ru-RU" sz="2400" b="1" dirty="0" err="1"/>
              <a:t>збіг</a:t>
            </a:r>
            <a:r>
              <a:rPr lang="ru-RU" sz="2400" b="1" dirty="0"/>
              <a:t> </a:t>
            </a:r>
            <a:r>
              <a:rPr lang="ru-RU" sz="2400" b="1" dirty="0" err="1"/>
              <a:t>надійний</a:t>
            </a:r>
            <a:r>
              <a:rPr lang="ru-RU" sz="2400" b="1" dirty="0"/>
              <a:t>.</a:t>
            </a:r>
            <a:endParaRPr lang="ru-RU" sz="2400" dirty="0"/>
          </a:p>
          <a:p>
            <a:pPr>
              <a:buFont typeface="Arial" panose="020B0604020202020204" pitchFamily="34" charset="0"/>
              <a:buChar char="•"/>
            </a:pPr>
            <a:r>
              <a:rPr lang="ru-RU" sz="2400" b="1" dirty="0" err="1"/>
              <a:t>Якщо</a:t>
            </a:r>
            <a:r>
              <a:rPr lang="ru-RU" sz="2400" b="1" dirty="0"/>
              <a:t> </a:t>
            </a:r>
            <a:r>
              <a:rPr lang="en" sz="2400" b="1" dirty="0"/>
              <a:t>E-</a:t>
            </a:r>
            <a:r>
              <a:rPr lang="ru-RU" sz="2400" b="1" dirty="0" err="1"/>
              <a:t>значення</a:t>
            </a:r>
            <a:r>
              <a:rPr lang="ru-RU" sz="2400" b="1" dirty="0"/>
              <a:t> = 0, </a:t>
            </a:r>
            <a:r>
              <a:rPr lang="ru-RU" sz="2400" b="1" dirty="0" err="1"/>
              <a:t>збіг</a:t>
            </a:r>
            <a:r>
              <a:rPr lang="ru-RU" sz="2400" b="1" dirty="0"/>
              <a:t> </a:t>
            </a:r>
            <a:r>
              <a:rPr lang="ru-RU" sz="2400" b="1" dirty="0" err="1"/>
              <a:t>надзвичайно</a:t>
            </a:r>
            <a:r>
              <a:rPr lang="ru-RU" sz="2400" b="1" dirty="0"/>
              <a:t> </a:t>
            </a:r>
            <a:r>
              <a:rPr lang="ru-RU" sz="2400" b="1" dirty="0" err="1"/>
              <a:t>надійний</a:t>
            </a:r>
            <a:r>
              <a:rPr lang="ru-RU" sz="2400" b="1" dirty="0"/>
              <a:t>.</a:t>
            </a:r>
            <a:endParaRPr lang="ru-RU" sz="2400" dirty="0"/>
          </a:p>
          <a:p>
            <a:pPr marL="0" indent="0">
              <a:buNone/>
            </a:pPr>
            <a:endParaRPr lang="en-US" dirty="0"/>
          </a:p>
          <a:p>
            <a:endParaRPr lang="en-US" dirty="0"/>
          </a:p>
          <a:p>
            <a:pPr marL="0" indent="0">
              <a:buNone/>
            </a:pPr>
            <a:endParaRPr lang="en-US" dirty="0"/>
          </a:p>
        </p:txBody>
      </p:sp>
    </p:spTree>
    <p:extLst>
      <p:ext uri="{BB962C8B-B14F-4D97-AF65-F5344CB8AC3E}">
        <p14:creationId xmlns:p14="http://schemas.microsoft.com/office/powerpoint/2010/main" val="84786137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876070-8A79-6742-8577-33EB72E5E46C}"/>
              </a:ext>
            </a:extLst>
          </p:cNvPr>
          <p:cNvSpPr>
            <a:spLocks noGrp="1"/>
          </p:cNvSpPr>
          <p:nvPr>
            <p:ph type="title"/>
          </p:nvPr>
        </p:nvSpPr>
        <p:spPr/>
        <p:txBody>
          <a:bodyPr/>
          <a:lstStyle/>
          <a:p>
            <a:pPr algn="l"/>
            <a:r>
              <a:rPr lang="en" dirty="0"/>
              <a:t>E-</a:t>
            </a:r>
            <a:r>
              <a:rPr lang="ru-RU" dirty="0" err="1"/>
              <a:t>значення</a:t>
            </a:r>
            <a:endParaRPr lang="en-US" dirty="0"/>
          </a:p>
        </p:txBody>
      </p:sp>
      <p:sp>
        <p:nvSpPr>
          <p:cNvPr id="4" name="Right Arrow 3">
            <a:extLst>
              <a:ext uri="{FF2B5EF4-FFF2-40B4-BE49-F238E27FC236}">
                <a16:creationId xmlns:a16="http://schemas.microsoft.com/office/drawing/2014/main" id="{AB0008B8-2FC1-3F47-B4AD-4A8891627C68}"/>
              </a:ext>
            </a:extLst>
          </p:cNvPr>
          <p:cNvSpPr/>
          <p:nvPr/>
        </p:nvSpPr>
        <p:spPr>
          <a:xfrm>
            <a:off x="2021263" y="3953751"/>
            <a:ext cx="919976" cy="16703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5" name="Right Arrow 4">
            <a:extLst>
              <a:ext uri="{FF2B5EF4-FFF2-40B4-BE49-F238E27FC236}">
                <a16:creationId xmlns:a16="http://schemas.microsoft.com/office/drawing/2014/main" id="{4754D8D7-A93F-9F44-9976-A4F2A2EC9E61}"/>
              </a:ext>
            </a:extLst>
          </p:cNvPr>
          <p:cNvSpPr/>
          <p:nvPr/>
        </p:nvSpPr>
        <p:spPr>
          <a:xfrm>
            <a:off x="4719482" y="3974486"/>
            <a:ext cx="919976" cy="16703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aphicFrame>
        <p:nvGraphicFramePr>
          <p:cNvPr id="12" name="Объект 11">
            <a:extLst>
              <a:ext uri="{FF2B5EF4-FFF2-40B4-BE49-F238E27FC236}">
                <a16:creationId xmlns:a16="http://schemas.microsoft.com/office/drawing/2014/main" id="{B9AFE3C0-851C-6B14-511C-FDFC195D34D3}"/>
              </a:ext>
            </a:extLst>
          </p:cNvPr>
          <p:cNvGraphicFramePr>
            <a:graphicFrameLocks noGrp="1"/>
          </p:cNvGraphicFramePr>
          <p:nvPr>
            <p:ph idx="1"/>
          </p:nvPr>
        </p:nvGraphicFramePr>
        <p:xfrm>
          <a:off x="457200" y="3497421"/>
          <a:ext cx="8229600" cy="731520"/>
        </p:xfrm>
        <a:graphic>
          <a:graphicData uri="http://schemas.openxmlformats.org/drawingml/2006/table">
            <a:tbl>
              <a:tblPr/>
              <a:tblGrid>
                <a:gridCol w="2743200">
                  <a:extLst>
                    <a:ext uri="{9D8B030D-6E8A-4147-A177-3AD203B41FA5}">
                      <a16:colId xmlns:a16="http://schemas.microsoft.com/office/drawing/2014/main" val="1859428442"/>
                    </a:ext>
                  </a:extLst>
                </a:gridCol>
                <a:gridCol w="2743200">
                  <a:extLst>
                    <a:ext uri="{9D8B030D-6E8A-4147-A177-3AD203B41FA5}">
                      <a16:colId xmlns:a16="http://schemas.microsoft.com/office/drawing/2014/main" val="2443595139"/>
                    </a:ext>
                  </a:extLst>
                </a:gridCol>
                <a:gridCol w="2743200">
                  <a:extLst>
                    <a:ext uri="{9D8B030D-6E8A-4147-A177-3AD203B41FA5}">
                      <a16:colId xmlns:a16="http://schemas.microsoft.com/office/drawing/2014/main" val="1904605178"/>
                    </a:ext>
                  </a:extLst>
                </a:gridCol>
              </a:tblGrid>
              <a:tr h="0">
                <a:tc>
                  <a:txBody>
                    <a:bodyPr/>
                    <a:lstStyle/>
                    <a:p>
                      <a:r>
                        <a:rPr lang="ru-RU" dirty="0" err="1"/>
                        <a:t>Запис</a:t>
                      </a:r>
                      <a:r>
                        <a:rPr lang="ru-RU" dirty="0"/>
                        <a:t> у </a:t>
                      </a:r>
                      <a:r>
                        <a:rPr lang="en" dirty="0"/>
                        <a:t>BLAST</a:t>
                      </a:r>
                    </a:p>
                  </a:txBody>
                  <a:tcPr anchor="ctr">
                    <a:lnL>
                      <a:noFill/>
                    </a:lnL>
                    <a:lnR>
                      <a:noFill/>
                    </a:lnR>
                    <a:lnT>
                      <a:noFill/>
                    </a:lnT>
                    <a:lnB>
                      <a:noFill/>
                    </a:lnB>
                  </a:tcPr>
                </a:tc>
                <a:tc>
                  <a:txBody>
                    <a:bodyPr/>
                    <a:lstStyle/>
                    <a:p>
                      <a:r>
                        <a:rPr lang="ru-RU"/>
                        <a:t>Математичний запис</a:t>
                      </a:r>
                    </a:p>
                  </a:txBody>
                  <a:tcPr anchor="ctr">
                    <a:lnL>
                      <a:noFill/>
                    </a:lnL>
                    <a:lnR>
                      <a:noFill/>
                    </a:lnR>
                    <a:lnT>
                      <a:noFill/>
                    </a:lnT>
                    <a:lnB>
                      <a:noFill/>
                    </a:lnB>
                  </a:tcPr>
                </a:tc>
                <a:tc>
                  <a:txBody>
                    <a:bodyPr/>
                    <a:lstStyle/>
                    <a:p>
                      <a:r>
                        <a:rPr lang="ru-RU"/>
                        <a:t>Звичайне число</a:t>
                      </a:r>
                    </a:p>
                  </a:txBody>
                  <a:tcPr anchor="ctr">
                    <a:lnL>
                      <a:noFill/>
                    </a:lnL>
                    <a:lnR>
                      <a:noFill/>
                    </a:lnR>
                    <a:lnT>
                      <a:noFill/>
                    </a:lnT>
                    <a:lnB>
                      <a:noFill/>
                    </a:lnB>
                  </a:tcPr>
                </a:tc>
                <a:extLst>
                  <a:ext uri="{0D108BD9-81ED-4DB2-BD59-A6C34878D82A}">
                    <a16:rowId xmlns:a16="http://schemas.microsoft.com/office/drawing/2014/main" val="433638939"/>
                  </a:ext>
                </a:extLst>
              </a:tr>
              <a:tr h="0">
                <a:tc>
                  <a:txBody>
                    <a:bodyPr/>
                    <a:lstStyle/>
                    <a:p>
                      <a:r>
                        <a:rPr lang="en" dirty="0"/>
                        <a:t>5.2e-15</a:t>
                      </a:r>
                    </a:p>
                  </a:txBody>
                  <a:tcPr anchor="ctr">
                    <a:lnL>
                      <a:noFill/>
                    </a:lnL>
                    <a:lnR>
                      <a:noFill/>
                    </a:lnR>
                    <a:lnT>
                      <a:noFill/>
                    </a:lnT>
                    <a:lnB>
                      <a:noFill/>
                    </a:lnB>
                  </a:tcPr>
                </a:tc>
                <a:tc>
                  <a:txBody>
                    <a:bodyPr/>
                    <a:lstStyle/>
                    <a:p>
                      <a:r>
                        <a:rPr lang="ru-UA" dirty="0"/>
                        <a:t>5.2 × 10⁻¹⁵</a:t>
                      </a:r>
                    </a:p>
                  </a:txBody>
                  <a:tcPr anchor="ctr">
                    <a:lnL>
                      <a:noFill/>
                    </a:lnL>
                    <a:lnR>
                      <a:noFill/>
                    </a:lnR>
                    <a:lnT>
                      <a:noFill/>
                    </a:lnT>
                    <a:lnB>
                      <a:noFill/>
                    </a:lnB>
                  </a:tcPr>
                </a:tc>
                <a:tc>
                  <a:txBody>
                    <a:bodyPr/>
                    <a:lstStyle/>
                    <a:p>
                      <a:r>
                        <a:rPr lang="ru-UA" dirty="0"/>
                        <a:t>0.0000000000000052</a:t>
                      </a:r>
                    </a:p>
                  </a:txBody>
                  <a:tcPr anchor="ctr">
                    <a:lnL>
                      <a:noFill/>
                    </a:lnL>
                    <a:lnR>
                      <a:noFill/>
                    </a:lnR>
                    <a:lnT>
                      <a:noFill/>
                    </a:lnT>
                    <a:lnB>
                      <a:noFill/>
                    </a:lnB>
                  </a:tcPr>
                </a:tc>
                <a:extLst>
                  <a:ext uri="{0D108BD9-81ED-4DB2-BD59-A6C34878D82A}">
                    <a16:rowId xmlns:a16="http://schemas.microsoft.com/office/drawing/2014/main" val="3915546174"/>
                  </a:ext>
                </a:extLst>
              </a:tr>
            </a:tbl>
          </a:graphicData>
        </a:graphic>
      </p:graphicFrame>
      <p:sp>
        <p:nvSpPr>
          <p:cNvPr id="15" name="TextBox 14">
            <a:extLst>
              <a:ext uri="{FF2B5EF4-FFF2-40B4-BE49-F238E27FC236}">
                <a16:creationId xmlns:a16="http://schemas.microsoft.com/office/drawing/2014/main" id="{DA19D224-53ED-1B69-06BA-6216AFBB7563}"/>
              </a:ext>
            </a:extLst>
          </p:cNvPr>
          <p:cNvSpPr txBox="1"/>
          <p:nvPr/>
        </p:nvSpPr>
        <p:spPr>
          <a:xfrm>
            <a:off x="457200" y="1417639"/>
            <a:ext cx="8229600" cy="2585323"/>
          </a:xfrm>
          <a:prstGeom prst="rect">
            <a:avLst/>
          </a:prstGeom>
          <a:noFill/>
        </p:spPr>
        <p:txBody>
          <a:bodyPr wrap="square">
            <a:spAutoFit/>
          </a:bodyPr>
          <a:lstStyle/>
          <a:p>
            <a:r>
              <a:rPr lang="en" sz="2400" b="1" dirty="0"/>
              <a:t>BLAST </a:t>
            </a:r>
            <a:r>
              <a:rPr lang="ru-RU" sz="2400" b="1" dirty="0" err="1"/>
              <a:t>надає</a:t>
            </a:r>
            <a:r>
              <a:rPr lang="ru-RU" sz="2400" b="1" dirty="0"/>
              <a:t> </a:t>
            </a:r>
            <a:r>
              <a:rPr lang="en" sz="2400" b="1" dirty="0"/>
              <a:t>E-</a:t>
            </a:r>
            <a:r>
              <a:rPr lang="ru-RU" sz="2400" b="1" dirty="0" err="1"/>
              <a:t>значення</a:t>
            </a:r>
            <a:r>
              <a:rPr lang="ru-RU" sz="2400" b="1" dirty="0"/>
              <a:t> у </a:t>
            </a:r>
            <a:r>
              <a:rPr lang="ru-RU" sz="2400" b="1" dirty="0" err="1"/>
              <a:t>форматі</a:t>
            </a:r>
            <a:r>
              <a:rPr lang="ru-RU" sz="2400" b="1" dirty="0"/>
              <a:t>, </a:t>
            </a:r>
            <a:r>
              <a:rPr lang="ru-RU" sz="2400" b="1" dirty="0" err="1"/>
              <a:t>який</a:t>
            </a:r>
            <a:r>
              <a:rPr lang="ru-RU" sz="2400" b="1" dirty="0"/>
              <a:t> </a:t>
            </a:r>
            <a:r>
              <a:rPr lang="ru-RU" sz="2400" b="1" dirty="0" err="1"/>
              <a:t>може</a:t>
            </a:r>
            <a:r>
              <a:rPr lang="ru-RU" sz="2400" b="1" dirty="0"/>
              <a:t> бути </a:t>
            </a:r>
            <a:r>
              <a:rPr lang="ru-RU" sz="2400" b="1" dirty="0" err="1"/>
              <a:t>незнайомий</a:t>
            </a:r>
            <a:r>
              <a:rPr lang="ru-RU" sz="2400" b="1" dirty="0"/>
              <a:t>, </a:t>
            </a:r>
            <a:r>
              <a:rPr lang="ru-RU" sz="2400" b="1" dirty="0" err="1"/>
              <a:t>наприклад</a:t>
            </a:r>
            <a:r>
              <a:rPr lang="ru-RU" sz="2400" b="1" dirty="0"/>
              <a:t>:</a:t>
            </a:r>
          </a:p>
          <a:p>
            <a:br>
              <a:rPr lang="ru-RU" dirty="0"/>
            </a:br>
            <a:r>
              <a:rPr lang="ru-RU" sz="2400" dirty="0"/>
              <a:t>5.2</a:t>
            </a:r>
            <a:r>
              <a:rPr lang="en" sz="2400" dirty="0"/>
              <a:t>e-15 – </a:t>
            </a:r>
            <a:r>
              <a:rPr lang="ru-RU" sz="2400" dirty="0" err="1"/>
              <a:t>це</a:t>
            </a:r>
            <a:r>
              <a:rPr lang="ru-RU" sz="2400" dirty="0"/>
              <a:t> </a:t>
            </a:r>
            <a:r>
              <a:rPr lang="ru-RU" sz="2400" dirty="0" err="1"/>
              <a:t>спосіб</a:t>
            </a:r>
            <a:r>
              <a:rPr lang="ru-RU" sz="2400" dirty="0"/>
              <a:t> </a:t>
            </a:r>
            <a:r>
              <a:rPr lang="ru-RU" sz="2400" dirty="0" err="1"/>
              <a:t>запису</a:t>
            </a:r>
            <a:r>
              <a:rPr lang="ru-RU" sz="2400" dirty="0"/>
              <a:t> </a:t>
            </a:r>
            <a:r>
              <a:rPr lang="ru-RU" sz="2400" dirty="0" err="1"/>
              <a:t>дуже</a:t>
            </a:r>
            <a:r>
              <a:rPr lang="ru-RU" sz="2400" dirty="0"/>
              <a:t> маленьких </a:t>
            </a:r>
            <a:r>
              <a:rPr lang="ru-RU" sz="2400" dirty="0" err="1"/>
              <a:t>або</a:t>
            </a:r>
            <a:r>
              <a:rPr lang="ru-RU" sz="2400" dirty="0"/>
              <a:t> великих чисел, </a:t>
            </a:r>
            <a:r>
              <a:rPr lang="ru-RU" sz="2400" dirty="0" err="1"/>
              <a:t>щоб</a:t>
            </a:r>
            <a:r>
              <a:rPr lang="ru-RU" sz="2400" dirty="0"/>
              <a:t> не </a:t>
            </a:r>
            <a:r>
              <a:rPr lang="ru-RU" sz="2400" dirty="0" err="1"/>
              <a:t>писати</a:t>
            </a:r>
            <a:r>
              <a:rPr lang="ru-RU" sz="2400" dirty="0"/>
              <a:t> </a:t>
            </a:r>
            <a:r>
              <a:rPr lang="ru-RU" sz="2400" dirty="0" err="1"/>
              <a:t>всі</a:t>
            </a:r>
            <a:r>
              <a:rPr lang="ru-RU" sz="2400" dirty="0"/>
              <a:t> </a:t>
            </a:r>
            <a:r>
              <a:rPr lang="ru-RU" sz="2400" dirty="0" err="1"/>
              <a:t>нулі</a:t>
            </a:r>
            <a:r>
              <a:rPr lang="ru-RU" sz="2400" dirty="0"/>
              <a:t>.</a:t>
            </a:r>
          </a:p>
          <a:p>
            <a:r>
              <a:rPr kumimoji="0" lang="ru-UA" altLang="ru-UA" sz="2000" b="1" i="0" u="none" strike="noStrike" cap="none" normalizeH="0" baseline="0" dirty="0">
                <a:ln>
                  <a:noFill/>
                </a:ln>
                <a:solidFill>
                  <a:schemeClr val="tx1"/>
                </a:solidFill>
                <a:effectLst/>
                <a:latin typeface="Arial" panose="020B0604020202020204" pitchFamily="34" charset="0"/>
              </a:rPr>
              <a:t>Приклад:</a:t>
            </a:r>
            <a:endParaRPr kumimoji="0" lang="ru-UA" altLang="ru-UA" sz="2000" b="0" i="0" u="none" strike="noStrike" cap="none" normalizeH="0" baseline="0" dirty="0">
              <a:ln>
                <a:noFill/>
              </a:ln>
              <a:solidFill>
                <a:schemeClr val="tx1"/>
              </a:solidFill>
              <a:effectLst/>
              <a:latin typeface="Arial" panose="020B0604020202020204" pitchFamily="34" charset="0"/>
            </a:endParaRPr>
          </a:p>
          <a:p>
            <a:endParaRPr lang="ru-UA" sz="2400" dirty="0"/>
          </a:p>
        </p:txBody>
      </p:sp>
    </p:spTree>
    <p:extLst>
      <p:ext uri="{BB962C8B-B14F-4D97-AF65-F5344CB8AC3E}">
        <p14:creationId xmlns:p14="http://schemas.microsoft.com/office/powerpoint/2010/main" val="400562588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19DC36E-411F-2D4B-A053-3E1DAA1616C3}"/>
              </a:ext>
            </a:extLst>
          </p:cNvPr>
          <p:cNvSpPr>
            <a:spLocks noGrp="1"/>
          </p:cNvSpPr>
          <p:nvPr>
            <p:ph idx="1"/>
          </p:nvPr>
        </p:nvSpPr>
        <p:spPr>
          <a:xfrm>
            <a:off x="466552" y="2211846"/>
            <a:ext cx="7886700" cy="4169904"/>
          </a:xfrm>
        </p:spPr>
        <p:txBody>
          <a:bodyPr>
            <a:noAutofit/>
          </a:bodyPr>
          <a:lstStyle/>
          <a:p>
            <a:r>
              <a:rPr lang="ru-RU" b="1" dirty="0" err="1">
                <a:solidFill>
                  <a:srgbClr val="2BB3E2"/>
                </a:solidFill>
              </a:rPr>
              <a:t>Працюйте</a:t>
            </a:r>
            <a:r>
              <a:rPr lang="ru-RU" b="1" dirty="0">
                <a:solidFill>
                  <a:srgbClr val="2BB3E2"/>
                </a:solidFill>
              </a:rPr>
              <a:t> парами.</a:t>
            </a:r>
          </a:p>
          <a:p>
            <a:pPr marL="0" indent="0">
              <a:buNone/>
            </a:pPr>
            <a:endParaRPr lang="ru-RU" dirty="0">
              <a:solidFill>
                <a:srgbClr val="2BB3E2"/>
              </a:solidFill>
            </a:endParaRPr>
          </a:p>
          <a:p>
            <a:r>
              <a:rPr lang="ru-RU" b="1" dirty="0" err="1">
                <a:solidFill>
                  <a:srgbClr val="2BB3E2"/>
                </a:solidFill>
              </a:rPr>
              <a:t>Дотримуйтесь</a:t>
            </a:r>
            <a:r>
              <a:rPr lang="ru-RU" b="1" dirty="0">
                <a:solidFill>
                  <a:srgbClr val="2BB3E2"/>
                </a:solidFill>
              </a:rPr>
              <a:t> </a:t>
            </a:r>
            <a:r>
              <a:rPr lang="ru-RU" b="1" dirty="0" err="1">
                <a:solidFill>
                  <a:srgbClr val="2BB3E2"/>
                </a:solidFill>
              </a:rPr>
              <a:t>інструкцій</a:t>
            </a:r>
            <a:r>
              <a:rPr lang="ru-RU" b="1" dirty="0">
                <a:solidFill>
                  <a:srgbClr val="2BB3E2"/>
                </a:solidFill>
              </a:rPr>
              <a:t> у </a:t>
            </a:r>
            <a:r>
              <a:rPr lang="ru-RU" b="1" dirty="0" err="1">
                <a:solidFill>
                  <a:srgbClr val="2BB3E2"/>
                </a:solidFill>
              </a:rPr>
              <a:t>робочому</a:t>
            </a:r>
            <a:r>
              <a:rPr lang="ru-RU" b="1" dirty="0">
                <a:solidFill>
                  <a:srgbClr val="2BB3E2"/>
                </a:solidFill>
              </a:rPr>
              <a:t> </a:t>
            </a:r>
            <a:r>
              <a:rPr lang="ru-RU" b="1" dirty="0" err="1">
                <a:solidFill>
                  <a:srgbClr val="2BB3E2"/>
                </a:solidFill>
              </a:rPr>
              <a:t>листі</a:t>
            </a:r>
            <a:r>
              <a:rPr lang="ru-RU" b="1" dirty="0">
                <a:solidFill>
                  <a:srgbClr val="2BB3E2"/>
                </a:solidFill>
              </a:rPr>
              <a:t>.</a:t>
            </a:r>
          </a:p>
          <a:p>
            <a:endParaRPr lang="ru-RU" dirty="0">
              <a:solidFill>
                <a:srgbClr val="2BB3E2"/>
              </a:solidFill>
            </a:endParaRPr>
          </a:p>
          <a:p>
            <a:r>
              <a:rPr lang="ru-RU" b="1" dirty="0" err="1">
                <a:solidFill>
                  <a:srgbClr val="2BB3E2"/>
                </a:solidFill>
              </a:rPr>
              <a:t>Записуйте</a:t>
            </a:r>
            <a:r>
              <a:rPr lang="ru-RU" b="1" dirty="0">
                <a:solidFill>
                  <a:srgbClr val="2BB3E2"/>
                </a:solidFill>
              </a:rPr>
              <a:t> </a:t>
            </a:r>
            <a:r>
              <a:rPr lang="ru-RU" b="1" dirty="0" err="1">
                <a:solidFill>
                  <a:srgbClr val="2BB3E2"/>
                </a:solidFill>
              </a:rPr>
              <a:t>свої</a:t>
            </a:r>
            <a:r>
              <a:rPr lang="ru-RU" b="1" dirty="0">
                <a:solidFill>
                  <a:srgbClr val="2BB3E2"/>
                </a:solidFill>
              </a:rPr>
              <a:t> </a:t>
            </a:r>
            <a:r>
              <a:rPr lang="ru-RU" b="1" dirty="0" err="1">
                <a:solidFill>
                  <a:srgbClr val="2BB3E2"/>
                </a:solidFill>
              </a:rPr>
              <a:t>відповіді</a:t>
            </a:r>
            <a:r>
              <a:rPr lang="ru-RU" b="1" dirty="0">
                <a:solidFill>
                  <a:srgbClr val="2BB3E2"/>
                </a:solidFill>
              </a:rPr>
              <a:t> у </a:t>
            </a:r>
            <a:r>
              <a:rPr lang="ru-RU" b="1" dirty="0" err="1">
                <a:solidFill>
                  <a:srgbClr val="2BB3E2"/>
                </a:solidFill>
              </a:rPr>
              <a:t>робочому</a:t>
            </a:r>
            <a:r>
              <a:rPr lang="ru-RU" b="1" dirty="0">
                <a:solidFill>
                  <a:srgbClr val="2BB3E2"/>
                </a:solidFill>
              </a:rPr>
              <a:t> </a:t>
            </a:r>
            <a:r>
              <a:rPr lang="ru-RU" b="1" dirty="0" err="1">
                <a:solidFill>
                  <a:srgbClr val="2BB3E2"/>
                </a:solidFill>
              </a:rPr>
              <a:t>листі</a:t>
            </a:r>
            <a:r>
              <a:rPr lang="ru-RU" b="1" dirty="0">
                <a:solidFill>
                  <a:srgbClr val="2BB3E2"/>
                </a:solidFill>
              </a:rPr>
              <a:t>.</a:t>
            </a:r>
            <a:endParaRPr lang="ru-RU" dirty="0">
              <a:solidFill>
                <a:srgbClr val="2BB3E2"/>
              </a:solidFill>
            </a:endParaRPr>
          </a:p>
        </p:txBody>
      </p:sp>
      <p:pic>
        <p:nvPicPr>
          <p:cNvPr id="6" name="Picture 5">
            <a:extLst>
              <a:ext uri="{FF2B5EF4-FFF2-40B4-BE49-F238E27FC236}">
                <a16:creationId xmlns:a16="http://schemas.microsoft.com/office/drawing/2014/main" id="{640C46D6-B5D9-B14C-B762-57306B693337}"/>
              </a:ext>
            </a:extLst>
          </p:cNvPr>
          <p:cNvPicPr>
            <a:picLocks noChangeAspect="1"/>
          </p:cNvPicPr>
          <p:nvPr/>
        </p:nvPicPr>
        <p:blipFill>
          <a:blip r:embed="rId3"/>
          <a:stretch>
            <a:fillRect/>
          </a:stretch>
        </p:blipFill>
        <p:spPr>
          <a:xfrm>
            <a:off x="5451097" y="476250"/>
            <a:ext cx="3226351" cy="2157153"/>
          </a:xfrm>
          <a:prstGeom prst="rect">
            <a:avLst/>
          </a:prstGeom>
        </p:spPr>
      </p:pic>
    </p:spTree>
    <p:extLst>
      <p:ext uri="{BB962C8B-B14F-4D97-AF65-F5344CB8AC3E}">
        <p14:creationId xmlns:p14="http://schemas.microsoft.com/office/powerpoint/2010/main" val="395192100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EE50E4-5E07-3B4B-9FDE-A29506CEC6F5}"/>
              </a:ext>
            </a:extLst>
          </p:cNvPr>
          <p:cNvSpPr>
            <a:spLocks noGrp="1"/>
          </p:cNvSpPr>
          <p:nvPr>
            <p:ph type="title"/>
          </p:nvPr>
        </p:nvSpPr>
        <p:spPr>
          <a:xfrm>
            <a:off x="1769046" y="-256873"/>
            <a:ext cx="5301213" cy="994172"/>
          </a:xfrm>
        </p:spPr>
        <p:txBody>
          <a:bodyPr>
            <a:normAutofit/>
          </a:bodyPr>
          <a:lstStyle/>
          <a:p>
            <a:r>
              <a:rPr lang="en-US" sz="3200"/>
              <a:t>Results</a:t>
            </a:r>
          </a:p>
        </p:txBody>
      </p:sp>
      <p:graphicFrame>
        <p:nvGraphicFramePr>
          <p:cNvPr id="5" name="Table 4">
            <a:extLst>
              <a:ext uri="{FF2B5EF4-FFF2-40B4-BE49-F238E27FC236}">
                <a16:creationId xmlns:a16="http://schemas.microsoft.com/office/drawing/2014/main" id="{A5970BD9-6D1E-4544-A9B2-E8E12F16955C}"/>
              </a:ext>
            </a:extLst>
          </p:cNvPr>
          <p:cNvGraphicFramePr>
            <a:graphicFrameLocks noGrp="1"/>
          </p:cNvGraphicFramePr>
          <p:nvPr>
            <p:extLst>
              <p:ext uri="{D42A27DB-BD31-4B8C-83A1-F6EECF244321}">
                <p14:modId xmlns:p14="http://schemas.microsoft.com/office/powerpoint/2010/main" val="1885831968"/>
              </p:ext>
            </p:extLst>
          </p:nvPr>
        </p:nvGraphicFramePr>
        <p:xfrm>
          <a:off x="480841" y="544574"/>
          <a:ext cx="8264157" cy="5990066"/>
        </p:xfrm>
        <a:graphic>
          <a:graphicData uri="http://schemas.openxmlformats.org/drawingml/2006/table">
            <a:tbl>
              <a:tblPr firstRow="1" firstCol="1" bandRow="1">
                <a:tableStyleId>{5C22544A-7EE6-4342-B048-85BDC9FD1C3A}</a:tableStyleId>
              </a:tblPr>
              <a:tblGrid>
                <a:gridCol w="1131662">
                  <a:extLst>
                    <a:ext uri="{9D8B030D-6E8A-4147-A177-3AD203B41FA5}">
                      <a16:colId xmlns:a16="http://schemas.microsoft.com/office/drawing/2014/main" val="1067454797"/>
                    </a:ext>
                  </a:extLst>
                </a:gridCol>
                <a:gridCol w="2670497">
                  <a:extLst>
                    <a:ext uri="{9D8B030D-6E8A-4147-A177-3AD203B41FA5}">
                      <a16:colId xmlns:a16="http://schemas.microsoft.com/office/drawing/2014/main" val="1794491720"/>
                    </a:ext>
                  </a:extLst>
                </a:gridCol>
                <a:gridCol w="2327047">
                  <a:extLst>
                    <a:ext uri="{9D8B030D-6E8A-4147-A177-3AD203B41FA5}">
                      <a16:colId xmlns:a16="http://schemas.microsoft.com/office/drawing/2014/main" val="2465157799"/>
                    </a:ext>
                  </a:extLst>
                </a:gridCol>
                <a:gridCol w="2134951">
                  <a:extLst>
                    <a:ext uri="{9D8B030D-6E8A-4147-A177-3AD203B41FA5}">
                      <a16:colId xmlns:a16="http://schemas.microsoft.com/office/drawing/2014/main" val="3151301609"/>
                    </a:ext>
                  </a:extLst>
                </a:gridCol>
              </a:tblGrid>
              <a:tr h="437519">
                <a:tc>
                  <a:txBody>
                    <a:bodyPr/>
                    <a:lstStyle/>
                    <a:p>
                      <a:pPr marL="0" marR="0" indent="0" algn="l" defTabSz="457189" rtl="0" eaLnBrk="1" fontAlgn="auto" latinLnBrk="0" hangingPunct="1">
                        <a:lnSpc>
                          <a:spcPct val="100000"/>
                        </a:lnSpc>
                        <a:spcBef>
                          <a:spcPts val="0"/>
                        </a:spcBef>
                        <a:spcAft>
                          <a:spcPts val="0"/>
                        </a:spcAft>
                        <a:buClrTx/>
                        <a:buSzTx/>
                        <a:buFontTx/>
                        <a:buNone/>
                        <a:tabLst/>
                        <a:defRPr/>
                      </a:pPr>
                      <a:r>
                        <a:rPr lang="ru-RU" sz="1100" dirty="0" err="1"/>
                        <a:t>Послідовність</a:t>
                      </a:r>
                      <a:endParaRPr lang="en-GB" sz="1100" dirty="0">
                        <a:effectLst/>
                      </a:endParaRPr>
                    </a:p>
                    <a:p>
                      <a:r>
                        <a:rPr lang="en-GB" sz="1400" dirty="0">
                          <a:effectLst/>
                        </a:rPr>
                        <a:t> </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r>
                        <a:rPr lang="ru-RU" sz="1400" dirty="0" err="1"/>
                        <a:t>Наукова</a:t>
                      </a:r>
                      <a:r>
                        <a:rPr lang="ru-RU" sz="1400" dirty="0"/>
                        <a:t> </a:t>
                      </a:r>
                      <a:r>
                        <a:rPr lang="ru-RU" sz="1400" dirty="0" err="1"/>
                        <a:t>назва</a:t>
                      </a:r>
                      <a:r>
                        <a:rPr lang="ru-RU" sz="1400" dirty="0"/>
                        <a:t> виду</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r>
                        <a:rPr lang="ru-RU" sz="1400" dirty="0" err="1"/>
                        <a:t>Звичайна</a:t>
                      </a:r>
                      <a:r>
                        <a:rPr lang="ru-RU" sz="1400" dirty="0"/>
                        <a:t> (</a:t>
                      </a:r>
                      <a:r>
                        <a:rPr lang="ru-RU" sz="1400" dirty="0" err="1"/>
                        <a:t>поширена</a:t>
                      </a:r>
                      <a:r>
                        <a:rPr lang="ru-RU" sz="1400" dirty="0"/>
                        <a:t>) </a:t>
                      </a:r>
                      <a:r>
                        <a:rPr lang="ru-RU" sz="1400" dirty="0" err="1"/>
                        <a:t>назва</a:t>
                      </a:r>
                      <a:r>
                        <a:rPr lang="ru-RU" sz="1400" dirty="0"/>
                        <a:t> виду</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r>
                        <a:rPr lang="en" sz="1400" b="1" dirty="0"/>
                        <a:t>E-</a:t>
                      </a:r>
                      <a:r>
                        <a:rPr lang="ru-RU" sz="1400" b="1" dirty="0" err="1"/>
                        <a:t>значення</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651625955"/>
                  </a:ext>
                </a:extLst>
              </a:tr>
              <a:tr h="437519">
                <a:tc>
                  <a:txBody>
                    <a:bodyPr/>
                    <a:lstStyle/>
                    <a:p>
                      <a:r>
                        <a:rPr lang="en-GB" sz="1400">
                          <a:effectLst/>
                        </a:rPr>
                        <a:t>A</a:t>
                      </a:r>
                    </a:p>
                    <a:p>
                      <a:r>
                        <a:rPr lang="en-GB" sz="1400">
                          <a:effectLst/>
                        </a:rPr>
                        <a:t> </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r>
                        <a:rPr lang="en-GB" sz="1400" i="1">
                          <a:effectLst/>
                          <a:latin typeface="+mn-lt"/>
                        </a:rPr>
                        <a:t>Sus scrofa</a:t>
                      </a:r>
                    </a:p>
                    <a:p>
                      <a:r>
                        <a:rPr lang="en-GB" sz="1400" i="1">
                          <a:effectLst/>
                          <a:latin typeface="+mn-lt"/>
                        </a:rPr>
                        <a:t> </a:t>
                      </a:r>
                      <a:endParaRPr lang="en-GB" sz="1400" i="1">
                        <a:effectLst/>
                        <a:latin typeface="+mn-lt"/>
                        <a:ea typeface="Calibri" panose="020F0502020204030204" pitchFamily="34" charset="0"/>
                        <a:cs typeface="Times New Roman" panose="02020603050405020304" pitchFamily="18" charset="0"/>
                      </a:endParaRPr>
                    </a:p>
                  </a:txBody>
                  <a:tcPr marL="68580" marR="68580" marT="0" marB="0"/>
                </a:tc>
                <a:tc>
                  <a:txBody>
                    <a:bodyPr/>
                    <a:lstStyle/>
                    <a:p>
                      <a:r>
                        <a:rPr lang="uk-UA" sz="1400" dirty="0">
                          <a:effectLst/>
                          <a:latin typeface="+mn-lt"/>
                        </a:rPr>
                        <a:t>Свиня</a:t>
                      </a:r>
                      <a:endParaRPr lang="en-GB" sz="1400" dirty="0">
                        <a:effectLst/>
                        <a:latin typeface="+mn-lt"/>
                        <a:ea typeface="Calibri" panose="020F0502020204030204" pitchFamily="34" charset="0"/>
                        <a:cs typeface="Times New Roman" panose="02020603050405020304" pitchFamily="18" charset="0"/>
                      </a:endParaRPr>
                    </a:p>
                  </a:txBody>
                  <a:tcPr marL="68580" marR="68580" marT="0" marB="0"/>
                </a:tc>
                <a:tc>
                  <a:txBody>
                    <a:bodyPr/>
                    <a:lstStyle/>
                    <a:p>
                      <a:r>
                        <a:rPr lang="en-GB" sz="1400">
                          <a:effectLst/>
                          <a:latin typeface="+mn-lt"/>
                        </a:rPr>
                        <a:t>2e10</a:t>
                      </a:r>
                      <a:r>
                        <a:rPr lang="en-GB" sz="1400" baseline="30000">
                          <a:effectLst/>
                          <a:latin typeface="+mn-lt"/>
                        </a:rPr>
                        <a:t>–48</a:t>
                      </a:r>
                      <a:endParaRPr lang="en-GB" sz="1400">
                        <a:effectLst/>
                        <a:latin typeface="+mn-lt"/>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793937418"/>
                  </a:ext>
                </a:extLst>
              </a:tr>
              <a:tr h="437519">
                <a:tc>
                  <a:txBody>
                    <a:bodyPr/>
                    <a:lstStyle/>
                    <a:p>
                      <a:r>
                        <a:rPr lang="en-GB" sz="1400">
                          <a:effectLst/>
                        </a:rPr>
                        <a:t>B</a:t>
                      </a:r>
                    </a:p>
                    <a:p>
                      <a:r>
                        <a:rPr lang="en-GB" sz="1400">
                          <a:effectLst/>
                        </a:rPr>
                        <a:t> </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r>
                        <a:rPr lang="en-GB" sz="1400" i="1" err="1">
                          <a:effectLst/>
                          <a:latin typeface="+mn-lt"/>
                          <a:ea typeface="Calibri" panose="020F0502020204030204" pitchFamily="34" charset="0"/>
                          <a:cs typeface="Times New Roman" panose="02020603050405020304" pitchFamily="18" charset="0"/>
                        </a:rPr>
                        <a:t>Hollandichthys</a:t>
                      </a:r>
                      <a:r>
                        <a:rPr lang="en-GB" sz="1400" i="1">
                          <a:effectLst/>
                          <a:latin typeface="+mn-lt"/>
                          <a:ea typeface="Calibri" panose="020F0502020204030204" pitchFamily="34" charset="0"/>
                          <a:cs typeface="Times New Roman" panose="02020603050405020304" pitchFamily="18" charset="0"/>
                        </a:rPr>
                        <a:t> </a:t>
                      </a:r>
                      <a:r>
                        <a:rPr lang="en-GB" sz="1400" i="1" err="1">
                          <a:effectLst/>
                          <a:latin typeface="+mn-lt"/>
                          <a:ea typeface="Calibri" panose="020F0502020204030204" pitchFamily="34" charset="0"/>
                          <a:cs typeface="Times New Roman" panose="02020603050405020304" pitchFamily="18" charset="0"/>
                        </a:rPr>
                        <a:t>multifasciatus</a:t>
                      </a:r>
                      <a:endParaRPr lang="en-GB" sz="1400" i="1">
                        <a:effectLst/>
                        <a:latin typeface="+mn-lt"/>
                        <a:ea typeface="Calibri" panose="020F0502020204030204" pitchFamily="34" charset="0"/>
                        <a:cs typeface="Times New Roman" panose="02020603050405020304" pitchFamily="18" charset="0"/>
                      </a:endParaRPr>
                    </a:p>
                  </a:txBody>
                  <a:tcPr marL="68580" marR="68580" marT="0" marB="0"/>
                </a:tc>
                <a:tc>
                  <a:txBody>
                    <a:bodyPr/>
                    <a:lstStyle/>
                    <a:p>
                      <a:r>
                        <a:rPr lang="ru-RU" sz="1400" b="0" dirty="0" err="1"/>
                        <a:t>Харацинові</a:t>
                      </a:r>
                      <a:r>
                        <a:rPr lang="ru-RU" sz="1400" b="0" dirty="0"/>
                        <a:t> </a:t>
                      </a:r>
                      <a:r>
                        <a:rPr lang="ru-RU" sz="1400" b="0" dirty="0" err="1"/>
                        <a:t>риби</a:t>
                      </a:r>
                      <a:r>
                        <a:rPr lang="ru-RU" sz="1400" b="0" dirty="0"/>
                        <a:t> </a:t>
                      </a:r>
                      <a:endParaRPr lang="en-GB" sz="1400" b="0" dirty="0">
                        <a:effectLst/>
                        <a:latin typeface="+mn-lt"/>
                        <a:ea typeface="Calibri" panose="020F0502020204030204" pitchFamily="34" charset="0"/>
                        <a:cs typeface="Times New Roman" panose="02020603050405020304" pitchFamily="18" charset="0"/>
                      </a:endParaRPr>
                    </a:p>
                  </a:txBody>
                  <a:tcPr marL="68580" marR="68580" marT="0" marB="0"/>
                </a:tc>
                <a:tc>
                  <a:txBody>
                    <a:bodyPr/>
                    <a:lstStyle/>
                    <a:p>
                      <a:r>
                        <a:rPr lang="en-GB" sz="1400">
                          <a:effectLst/>
                          <a:latin typeface="+mn-lt"/>
                          <a:ea typeface="Calibri" panose="020F0502020204030204" pitchFamily="34" charset="0"/>
                          <a:cs typeface="Times New Roman" panose="02020603050405020304" pitchFamily="18" charset="0"/>
                        </a:rPr>
                        <a:t>0.002</a:t>
                      </a:r>
                    </a:p>
                  </a:txBody>
                  <a:tcPr marL="68580" marR="68580" marT="0" marB="0"/>
                </a:tc>
                <a:extLst>
                  <a:ext uri="{0D108BD9-81ED-4DB2-BD59-A6C34878D82A}">
                    <a16:rowId xmlns:a16="http://schemas.microsoft.com/office/drawing/2014/main" val="1579110173"/>
                  </a:ext>
                </a:extLst>
              </a:tr>
              <a:tr h="437519">
                <a:tc>
                  <a:txBody>
                    <a:bodyPr/>
                    <a:lstStyle/>
                    <a:p>
                      <a:r>
                        <a:rPr lang="en-GB" sz="1400">
                          <a:effectLst/>
                        </a:rPr>
                        <a:t>C</a:t>
                      </a:r>
                    </a:p>
                    <a:p>
                      <a:r>
                        <a:rPr lang="en-GB" sz="1400">
                          <a:effectLst/>
                        </a:rPr>
                        <a:t> </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r>
                        <a:rPr lang="en-GB" sz="1400" i="1">
                          <a:effectLst/>
                          <a:latin typeface="+mn-lt"/>
                          <a:ea typeface="Calibri" panose="020F0502020204030204" pitchFamily="34" charset="0"/>
                          <a:cs typeface="Times New Roman" panose="02020603050405020304" pitchFamily="18" charset="0"/>
                        </a:rPr>
                        <a:t>Sus scrofa</a:t>
                      </a:r>
                    </a:p>
                  </a:txBody>
                  <a:tcPr marL="68580" marR="68580" marT="0" marB="0"/>
                </a:tc>
                <a:tc>
                  <a:txBody>
                    <a:bodyPr/>
                    <a:lstStyle/>
                    <a:p>
                      <a:r>
                        <a:rPr lang="uk-UA" sz="1400" dirty="0">
                          <a:effectLst/>
                          <a:latin typeface="+mn-lt"/>
                          <a:ea typeface="Calibri" panose="020F0502020204030204" pitchFamily="34" charset="0"/>
                          <a:cs typeface="Times New Roman" panose="02020603050405020304" pitchFamily="18" charset="0"/>
                        </a:rPr>
                        <a:t>Свиня</a:t>
                      </a:r>
                      <a:endParaRPr lang="en-GB" sz="1400" dirty="0">
                        <a:effectLst/>
                        <a:latin typeface="+mn-lt"/>
                        <a:ea typeface="Calibri" panose="020F0502020204030204" pitchFamily="34" charset="0"/>
                        <a:cs typeface="Times New Roman" panose="02020603050405020304" pitchFamily="18" charset="0"/>
                      </a:endParaRPr>
                    </a:p>
                  </a:txBody>
                  <a:tcPr marL="68580" marR="68580" marT="0" marB="0"/>
                </a:tc>
                <a:tc>
                  <a:txBody>
                    <a:bodyPr/>
                    <a:lstStyle/>
                    <a:p>
                      <a:r>
                        <a:rPr lang="en-GB" sz="1400">
                          <a:effectLst/>
                          <a:latin typeface="+mn-lt"/>
                          <a:ea typeface="Calibri" panose="020F0502020204030204" pitchFamily="34" charset="0"/>
                          <a:cs typeface="Times New Roman" panose="02020603050405020304" pitchFamily="18" charset="0"/>
                        </a:rPr>
                        <a:t>1e</a:t>
                      </a:r>
                      <a:r>
                        <a:rPr lang="en-GB" sz="1400" baseline="30000">
                          <a:effectLst/>
                          <a:latin typeface="+mn-lt"/>
                          <a:ea typeface="Calibri" panose="020F0502020204030204" pitchFamily="34" charset="0"/>
                          <a:cs typeface="Times New Roman" panose="02020603050405020304" pitchFamily="18" charset="0"/>
                        </a:rPr>
                        <a:t>-48</a:t>
                      </a:r>
                    </a:p>
                  </a:txBody>
                  <a:tcPr marL="68580" marR="68580" marT="0" marB="0"/>
                </a:tc>
                <a:extLst>
                  <a:ext uri="{0D108BD9-81ED-4DB2-BD59-A6C34878D82A}">
                    <a16:rowId xmlns:a16="http://schemas.microsoft.com/office/drawing/2014/main" val="3512980975"/>
                  </a:ext>
                </a:extLst>
              </a:tr>
              <a:tr h="437519">
                <a:tc>
                  <a:txBody>
                    <a:bodyPr/>
                    <a:lstStyle/>
                    <a:p>
                      <a:r>
                        <a:rPr lang="en-GB" sz="1400">
                          <a:effectLst/>
                        </a:rPr>
                        <a:t>D</a:t>
                      </a:r>
                    </a:p>
                    <a:p>
                      <a:r>
                        <a:rPr lang="en-GB" sz="1400">
                          <a:effectLst/>
                        </a:rPr>
                        <a:t> </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r>
                        <a:rPr lang="en-GB" sz="1400" i="1">
                          <a:effectLst/>
                          <a:latin typeface="+mn-lt"/>
                          <a:ea typeface="Calibri" panose="020F0502020204030204" pitchFamily="34" charset="0"/>
                          <a:cs typeface="Times New Roman" panose="02020603050405020304" pitchFamily="18" charset="0"/>
                        </a:rPr>
                        <a:t>Bos taurus</a:t>
                      </a:r>
                    </a:p>
                  </a:txBody>
                  <a:tcPr marL="68580" marR="68580" marT="0" marB="0"/>
                </a:tc>
                <a:tc>
                  <a:txBody>
                    <a:bodyPr/>
                    <a:lstStyle/>
                    <a:p>
                      <a:r>
                        <a:rPr lang="uk-UA" sz="1400" dirty="0">
                          <a:effectLst/>
                          <a:latin typeface="+mn-lt"/>
                          <a:ea typeface="Calibri" panose="020F0502020204030204" pitchFamily="34" charset="0"/>
                          <a:cs typeface="Times New Roman" panose="02020603050405020304" pitchFamily="18" charset="0"/>
                        </a:rPr>
                        <a:t>Корова</a:t>
                      </a:r>
                      <a:endParaRPr lang="en-GB" sz="1400" dirty="0">
                        <a:effectLst/>
                        <a:latin typeface="+mn-lt"/>
                        <a:ea typeface="Calibri" panose="020F0502020204030204" pitchFamily="34" charset="0"/>
                        <a:cs typeface="Times New Roman" panose="02020603050405020304" pitchFamily="18" charset="0"/>
                      </a:endParaRPr>
                    </a:p>
                  </a:txBody>
                  <a:tcPr marL="68580" marR="68580" marT="0" marB="0"/>
                </a:tc>
                <a:tc>
                  <a:txBody>
                    <a:bodyPr/>
                    <a:lstStyle/>
                    <a:p>
                      <a:r>
                        <a:rPr lang="en-GB" sz="1400">
                          <a:effectLst/>
                          <a:latin typeface="+mn-lt"/>
                          <a:ea typeface="Calibri" panose="020F0502020204030204" pitchFamily="34" charset="0"/>
                          <a:cs typeface="Times New Roman" panose="02020603050405020304" pitchFamily="18" charset="0"/>
                        </a:rPr>
                        <a:t>5e</a:t>
                      </a:r>
                      <a:r>
                        <a:rPr lang="en-GB" sz="1400" baseline="30000">
                          <a:effectLst/>
                          <a:latin typeface="+mn-lt"/>
                          <a:ea typeface="Calibri" panose="020F0502020204030204" pitchFamily="34" charset="0"/>
                          <a:cs typeface="Times New Roman" panose="02020603050405020304" pitchFamily="18" charset="0"/>
                        </a:rPr>
                        <a:t>-47</a:t>
                      </a:r>
                    </a:p>
                  </a:txBody>
                  <a:tcPr marL="68580" marR="68580" marT="0" marB="0"/>
                </a:tc>
                <a:extLst>
                  <a:ext uri="{0D108BD9-81ED-4DB2-BD59-A6C34878D82A}">
                    <a16:rowId xmlns:a16="http://schemas.microsoft.com/office/drawing/2014/main" val="3183527586"/>
                  </a:ext>
                </a:extLst>
              </a:tr>
              <a:tr h="437519">
                <a:tc>
                  <a:txBody>
                    <a:bodyPr/>
                    <a:lstStyle/>
                    <a:p>
                      <a:r>
                        <a:rPr lang="en-GB" sz="1400">
                          <a:effectLst/>
                        </a:rPr>
                        <a:t>E</a:t>
                      </a:r>
                    </a:p>
                    <a:p>
                      <a:r>
                        <a:rPr lang="en-GB" sz="1400">
                          <a:effectLst/>
                        </a:rPr>
                        <a:t> </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r>
                        <a:rPr lang="en-GB" sz="1400" i="1" dirty="0">
                          <a:effectLst/>
                          <a:latin typeface="+mn-lt"/>
                          <a:ea typeface="Calibri" panose="020F0502020204030204" pitchFamily="34" charset="0"/>
                          <a:cs typeface="Times New Roman" panose="02020603050405020304" pitchFamily="18" charset="0"/>
                        </a:rPr>
                        <a:t>Sus scrofa</a:t>
                      </a:r>
                    </a:p>
                  </a:txBody>
                  <a:tcPr marL="68580" marR="68580" marT="0" marB="0"/>
                </a:tc>
                <a:tc>
                  <a:txBody>
                    <a:bodyPr/>
                    <a:lstStyle/>
                    <a:p>
                      <a:r>
                        <a:rPr lang="uk-UA" sz="1400" dirty="0">
                          <a:effectLst/>
                          <a:latin typeface="+mn-lt"/>
                          <a:ea typeface="Calibri" panose="020F0502020204030204" pitchFamily="34" charset="0"/>
                          <a:cs typeface="Times New Roman" panose="02020603050405020304" pitchFamily="18" charset="0"/>
                        </a:rPr>
                        <a:t>Свиня</a:t>
                      </a:r>
                      <a:endParaRPr lang="en-GB" sz="1400" dirty="0">
                        <a:effectLst/>
                        <a:latin typeface="+mn-lt"/>
                        <a:ea typeface="Calibri" panose="020F0502020204030204" pitchFamily="34" charset="0"/>
                        <a:cs typeface="Times New Roman" panose="02020603050405020304" pitchFamily="18" charset="0"/>
                      </a:endParaRPr>
                    </a:p>
                  </a:txBody>
                  <a:tcPr marL="68580" marR="68580" marT="0" marB="0"/>
                </a:tc>
                <a:tc>
                  <a:txBody>
                    <a:bodyPr/>
                    <a:lstStyle/>
                    <a:p>
                      <a:r>
                        <a:rPr lang="en-GB" sz="1400">
                          <a:effectLst/>
                          <a:latin typeface="+mn-lt"/>
                          <a:ea typeface="Calibri" panose="020F0502020204030204" pitchFamily="34" charset="0"/>
                          <a:cs typeface="Times New Roman" panose="02020603050405020304" pitchFamily="18" charset="0"/>
                        </a:rPr>
                        <a:t>3e</a:t>
                      </a:r>
                      <a:r>
                        <a:rPr lang="en-GB" sz="1400" baseline="30000">
                          <a:effectLst/>
                          <a:latin typeface="+mn-lt"/>
                          <a:ea typeface="Calibri" panose="020F0502020204030204" pitchFamily="34" charset="0"/>
                          <a:cs typeface="Times New Roman" panose="02020603050405020304" pitchFamily="18" charset="0"/>
                        </a:rPr>
                        <a:t>-50</a:t>
                      </a:r>
                    </a:p>
                  </a:txBody>
                  <a:tcPr marL="68580" marR="68580" marT="0" marB="0"/>
                </a:tc>
                <a:extLst>
                  <a:ext uri="{0D108BD9-81ED-4DB2-BD59-A6C34878D82A}">
                    <a16:rowId xmlns:a16="http://schemas.microsoft.com/office/drawing/2014/main" val="897519181"/>
                  </a:ext>
                </a:extLst>
              </a:tr>
              <a:tr h="437519">
                <a:tc>
                  <a:txBody>
                    <a:bodyPr/>
                    <a:lstStyle/>
                    <a:p>
                      <a:r>
                        <a:rPr lang="en-GB" sz="1400">
                          <a:effectLst/>
                        </a:rPr>
                        <a:t>F</a:t>
                      </a:r>
                    </a:p>
                    <a:p>
                      <a:r>
                        <a:rPr lang="en-GB" sz="1400">
                          <a:effectLst/>
                        </a:rPr>
                        <a:t> </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r>
                        <a:rPr lang="en-GB" sz="1400" i="1">
                          <a:effectLst/>
                          <a:latin typeface="+mn-lt"/>
                          <a:ea typeface="Calibri" panose="020F0502020204030204" pitchFamily="34" charset="0"/>
                          <a:cs typeface="Times New Roman" panose="02020603050405020304" pitchFamily="18" charset="0"/>
                        </a:rPr>
                        <a:t>Balaenoptera musculus</a:t>
                      </a:r>
                    </a:p>
                  </a:txBody>
                  <a:tcPr marL="68580" marR="68580" marT="0" marB="0"/>
                </a:tc>
                <a:tc>
                  <a:txBody>
                    <a:bodyPr/>
                    <a:lstStyle/>
                    <a:p>
                      <a:r>
                        <a:rPr lang="uk-UA" sz="1400" dirty="0">
                          <a:effectLst/>
                          <a:latin typeface="+mn-lt"/>
                          <a:ea typeface="Calibri" panose="020F0502020204030204" pitchFamily="34" charset="0"/>
                          <a:cs typeface="Times New Roman" panose="02020603050405020304" pitchFamily="18" charset="0"/>
                        </a:rPr>
                        <a:t>Голубий кит</a:t>
                      </a:r>
                      <a:endParaRPr lang="en-GB" sz="1400" dirty="0">
                        <a:effectLst/>
                        <a:latin typeface="+mn-lt"/>
                        <a:ea typeface="Calibri" panose="020F0502020204030204" pitchFamily="34" charset="0"/>
                        <a:cs typeface="Times New Roman" panose="02020603050405020304" pitchFamily="18" charset="0"/>
                      </a:endParaRPr>
                    </a:p>
                  </a:txBody>
                  <a:tcPr marL="68580" marR="68580" marT="0" marB="0"/>
                </a:tc>
                <a:tc>
                  <a:txBody>
                    <a:bodyPr/>
                    <a:lstStyle/>
                    <a:p>
                      <a:r>
                        <a:rPr lang="en-GB" sz="1400">
                          <a:effectLst/>
                          <a:latin typeface="+mn-lt"/>
                          <a:ea typeface="Calibri" panose="020F0502020204030204" pitchFamily="34" charset="0"/>
                          <a:cs typeface="Times New Roman" panose="02020603050405020304" pitchFamily="18" charset="0"/>
                        </a:rPr>
                        <a:t>0.031</a:t>
                      </a:r>
                    </a:p>
                  </a:txBody>
                  <a:tcPr marL="68580" marR="68580" marT="0" marB="0"/>
                </a:tc>
                <a:extLst>
                  <a:ext uri="{0D108BD9-81ED-4DB2-BD59-A6C34878D82A}">
                    <a16:rowId xmlns:a16="http://schemas.microsoft.com/office/drawing/2014/main" val="2923393372"/>
                  </a:ext>
                </a:extLst>
              </a:tr>
              <a:tr h="437519">
                <a:tc>
                  <a:txBody>
                    <a:bodyPr/>
                    <a:lstStyle/>
                    <a:p>
                      <a:r>
                        <a:rPr lang="en-GB" sz="1400">
                          <a:effectLst/>
                        </a:rPr>
                        <a:t>G</a:t>
                      </a:r>
                    </a:p>
                    <a:p>
                      <a:r>
                        <a:rPr lang="en-GB" sz="1400">
                          <a:effectLst/>
                        </a:rPr>
                        <a:t> </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r>
                        <a:rPr lang="ru-RU" sz="1400" dirty="0" err="1"/>
                        <a:t>Жодної</a:t>
                      </a:r>
                      <a:r>
                        <a:rPr lang="ru-RU" sz="1400" dirty="0"/>
                        <a:t> </a:t>
                      </a:r>
                      <a:r>
                        <a:rPr lang="ru-RU" sz="1400" dirty="0" err="1"/>
                        <a:t>значущої</a:t>
                      </a:r>
                      <a:r>
                        <a:rPr lang="ru-RU" sz="1400" dirty="0"/>
                        <a:t> </a:t>
                      </a:r>
                      <a:r>
                        <a:rPr lang="ru-RU" sz="1400" dirty="0" err="1"/>
                        <a:t>схожості</a:t>
                      </a:r>
                      <a:r>
                        <a:rPr lang="ru-RU" sz="1400" dirty="0"/>
                        <a:t> не </a:t>
                      </a:r>
                      <a:r>
                        <a:rPr lang="ru-RU" sz="1400" dirty="0" err="1"/>
                        <a:t>знайдено</a:t>
                      </a:r>
                      <a:endParaRPr lang="en-GB" sz="1400" dirty="0">
                        <a:effectLst/>
                        <a:latin typeface="+mn-lt"/>
                        <a:ea typeface="Calibri" panose="020F0502020204030204" pitchFamily="34" charset="0"/>
                        <a:cs typeface="Times New Roman" panose="02020603050405020304" pitchFamily="18" charset="0"/>
                      </a:endParaRPr>
                    </a:p>
                  </a:txBody>
                  <a:tcPr marL="68580" marR="68580" marT="0" marB="0"/>
                </a:tc>
                <a:tc>
                  <a:txBody>
                    <a:bodyPr/>
                    <a:lstStyle/>
                    <a:p>
                      <a:r>
                        <a:rPr lang="ru-RU" sz="1400" dirty="0" err="1"/>
                        <a:t>немає</a:t>
                      </a:r>
                      <a:r>
                        <a:rPr lang="ru-RU" sz="1400" dirty="0"/>
                        <a:t> </a:t>
                      </a:r>
                      <a:r>
                        <a:rPr lang="ru-RU" sz="1400" dirty="0" err="1"/>
                        <a:t>даних</a:t>
                      </a:r>
                      <a:endParaRPr lang="en-GB" sz="1400" dirty="0">
                        <a:effectLst/>
                        <a:latin typeface="+mn-lt"/>
                        <a:ea typeface="Calibri" panose="020F0502020204030204" pitchFamily="34" charset="0"/>
                        <a:cs typeface="Times New Roman" panose="02020603050405020304" pitchFamily="18" charset="0"/>
                      </a:endParaRPr>
                    </a:p>
                  </a:txBody>
                  <a:tcPr marL="68580" marR="68580" marT="0" marB="0"/>
                </a:tc>
                <a:tc>
                  <a:txBody>
                    <a:bodyPr/>
                    <a:lstStyle/>
                    <a:p>
                      <a:r>
                        <a:rPr lang="ru-RU" sz="1400" dirty="0" err="1"/>
                        <a:t>немає</a:t>
                      </a:r>
                      <a:r>
                        <a:rPr lang="ru-RU" sz="1400" dirty="0"/>
                        <a:t> </a:t>
                      </a:r>
                    </a:p>
                    <a:p>
                      <a:r>
                        <a:rPr lang="ru-RU" sz="1400" dirty="0" err="1"/>
                        <a:t>даних</a:t>
                      </a:r>
                      <a:endParaRPr lang="en-GB" sz="1400" dirty="0">
                        <a:effectLst/>
                        <a:latin typeface="+mn-lt"/>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392322203"/>
                  </a:ext>
                </a:extLst>
              </a:tr>
              <a:tr h="437519">
                <a:tc>
                  <a:txBody>
                    <a:bodyPr/>
                    <a:lstStyle/>
                    <a:p>
                      <a:r>
                        <a:rPr lang="en-GB" sz="1400">
                          <a:effectLst/>
                        </a:rPr>
                        <a:t>H</a:t>
                      </a:r>
                    </a:p>
                    <a:p>
                      <a:r>
                        <a:rPr lang="en-GB" sz="1400">
                          <a:effectLst/>
                        </a:rPr>
                        <a:t> </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r>
                        <a:rPr lang="en-GB" sz="1400" i="1">
                          <a:effectLst/>
                          <a:latin typeface="+mn-lt"/>
                          <a:ea typeface="Calibri" panose="020F0502020204030204" pitchFamily="34" charset="0"/>
                          <a:cs typeface="Times New Roman" panose="02020603050405020304" pitchFamily="18" charset="0"/>
                        </a:rPr>
                        <a:t>Ovis </a:t>
                      </a:r>
                      <a:r>
                        <a:rPr lang="en-GB" sz="1400" i="1" err="1">
                          <a:effectLst/>
                          <a:latin typeface="+mn-lt"/>
                          <a:ea typeface="Calibri" panose="020F0502020204030204" pitchFamily="34" charset="0"/>
                          <a:cs typeface="Times New Roman" panose="02020603050405020304" pitchFamily="18" charset="0"/>
                        </a:rPr>
                        <a:t>aries</a:t>
                      </a:r>
                      <a:endParaRPr lang="en-GB" sz="1400" i="1">
                        <a:effectLst/>
                        <a:latin typeface="+mn-lt"/>
                        <a:ea typeface="Calibri" panose="020F0502020204030204" pitchFamily="34" charset="0"/>
                        <a:cs typeface="Times New Roman" panose="02020603050405020304" pitchFamily="18" charset="0"/>
                      </a:endParaRPr>
                    </a:p>
                  </a:txBody>
                  <a:tcPr marL="68580" marR="68580" marT="0" marB="0"/>
                </a:tc>
                <a:tc>
                  <a:txBody>
                    <a:bodyPr/>
                    <a:lstStyle/>
                    <a:p>
                      <a:r>
                        <a:rPr lang="uk-UA" sz="1400" dirty="0">
                          <a:effectLst/>
                          <a:latin typeface="+mn-lt"/>
                          <a:ea typeface="Calibri" panose="020F0502020204030204" pitchFamily="34" charset="0"/>
                          <a:cs typeface="Times New Roman" panose="02020603050405020304" pitchFamily="18" charset="0"/>
                        </a:rPr>
                        <a:t>Вівця</a:t>
                      </a:r>
                      <a:endParaRPr lang="en-GB" sz="1400" dirty="0">
                        <a:effectLst/>
                        <a:latin typeface="+mn-lt"/>
                        <a:ea typeface="Calibri" panose="020F0502020204030204" pitchFamily="34" charset="0"/>
                        <a:cs typeface="Times New Roman" panose="02020603050405020304" pitchFamily="18" charset="0"/>
                      </a:endParaRPr>
                    </a:p>
                  </a:txBody>
                  <a:tcPr marL="68580" marR="68580" marT="0" marB="0"/>
                </a:tc>
                <a:tc>
                  <a:txBody>
                    <a:bodyPr/>
                    <a:lstStyle/>
                    <a:p>
                      <a:r>
                        <a:rPr lang="en-GB" sz="1400">
                          <a:effectLst/>
                          <a:latin typeface="+mn-lt"/>
                          <a:ea typeface="Calibri" panose="020F0502020204030204" pitchFamily="34" charset="0"/>
                          <a:cs typeface="Times New Roman" panose="02020603050405020304" pitchFamily="18" charset="0"/>
                        </a:rPr>
                        <a:t>5e</a:t>
                      </a:r>
                      <a:r>
                        <a:rPr lang="en-GB" sz="1400" baseline="30000">
                          <a:effectLst/>
                          <a:latin typeface="+mn-lt"/>
                          <a:ea typeface="Calibri" panose="020F0502020204030204" pitchFamily="34" charset="0"/>
                          <a:cs typeface="Times New Roman" panose="02020603050405020304" pitchFamily="18" charset="0"/>
                        </a:rPr>
                        <a:t>-47</a:t>
                      </a:r>
                    </a:p>
                  </a:txBody>
                  <a:tcPr marL="68580" marR="68580" marT="0" marB="0"/>
                </a:tc>
                <a:extLst>
                  <a:ext uri="{0D108BD9-81ED-4DB2-BD59-A6C34878D82A}">
                    <a16:rowId xmlns:a16="http://schemas.microsoft.com/office/drawing/2014/main" val="2157923514"/>
                  </a:ext>
                </a:extLst>
              </a:tr>
              <a:tr h="393173">
                <a:tc>
                  <a:txBody>
                    <a:bodyPr/>
                    <a:lstStyle/>
                    <a:p>
                      <a:r>
                        <a:rPr lang="en-GB" sz="1400">
                          <a:effectLst/>
                          <a:latin typeface="Calibri" panose="020F0502020204030204" pitchFamily="34" charset="0"/>
                          <a:ea typeface="Calibri" panose="020F0502020204030204" pitchFamily="34" charset="0"/>
                          <a:cs typeface="Times New Roman" panose="02020603050405020304" pitchFamily="18" charset="0"/>
                        </a:rPr>
                        <a:t>I</a:t>
                      </a:r>
                    </a:p>
                  </a:txBody>
                  <a:tcPr marL="68580" marR="68580" marT="0" marB="0"/>
                </a:tc>
                <a:tc>
                  <a:txBody>
                    <a:bodyPr/>
                    <a:lstStyle/>
                    <a:p>
                      <a:r>
                        <a:rPr lang="en-GB" sz="1400" i="1">
                          <a:effectLst/>
                          <a:latin typeface="+mn-lt"/>
                          <a:ea typeface="Calibri" panose="020F0502020204030204" pitchFamily="34" charset="0"/>
                          <a:cs typeface="Times New Roman" panose="02020603050405020304" pitchFamily="18" charset="0"/>
                        </a:rPr>
                        <a:t>Sus scrofa</a:t>
                      </a:r>
                    </a:p>
                  </a:txBody>
                  <a:tcPr marL="68580" marR="68580" marT="0" marB="0"/>
                </a:tc>
                <a:tc>
                  <a:txBody>
                    <a:bodyPr/>
                    <a:lstStyle/>
                    <a:p>
                      <a:r>
                        <a:rPr lang="uk-UA" sz="1400" dirty="0">
                          <a:effectLst/>
                          <a:latin typeface="+mn-lt"/>
                          <a:ea typeface="Calibri" panose="020F0502020204030204" pitchFamily="34" charset="0"/>
                          <a:cs typeface="Times New Roman" panose="02020603050405020304" pitchFamily="18" charset="0"/>
                        </a:rPr>
                        <a:t>Свиня</a:t>
                      </a:r>
                      <a:endParaRPr lang="en-GB" sz="1400" dirty="0">
                        <a:effectLst/>
                        <a:latin typeface="+mn-lt"/>
                        <a:ea typeface="Calibri" panose="020F0502020204030204" pitchFamily="34" charset="0"/>
                        <a:cs typeface="Times New Roman" panose="02020603050405020304" pitchFamily="18" charset="0"/>
                      </a:endParaRPr>
                    </a:p>
                  </a:txBody>
                  <a:tcPr marL="68580" marR="68580" marT="0" marB="0"/>
                </a:tc>
                <a:tc>
                  <a:txBody>
                    <a:bodyPr/>
                    <a:lstStyle/>
                    <a:p>
                      <a:r>
                        <a:rPr lang="en-GB" sz="1400">
                          <a:effectLst/>
                          <a:latin typeface="+mn-lt"/>
                          <a:ea typeface="Calibri" panose="020F0502020204030204" pitchFamily="34" charset="0"/>
                          <a:cs typeface="Times New Roman" panose="02020603050405020304" pitchFamily="18" charset="0"/>
                        </a:rPr>
                        <a:t>3e</a:t>
                      </a:r>
                      <a:r>
                        <a:rPr lang="en-GB" sz="1400" baseline="30000">
                          <a:effectLst/>
                          <a:latin typeface="+mn-lt"/>
                          <a:ea typeface="Calibri" panose="020F0502020204030204" pitchFamily="34" charset="0"/>
                          <a:cs typeface="Times New Roman" panose="02020603050405020304" pitchFamily="18" charset="0"/>
                        </a:rPr>
                        <a:t>-50</a:t>
                      </a:r>
                    </a:p>
                  </a:txBody>
                  <a:tcPr marL="68580" marR="68580" marT="0" marB="0"/>
                </a:tc>
                <a:extLst>
                  <a:ext uri="{0D108BD9-81ED-4DB2-BD59-A6C34878D82A}">
                    <a16:rowId xmlns:a16="http://schemas.microsoft.com/office/drawing/2014/main" val="2882161257"/>
                  </a:ext>
                </a:extLst>
              </a:tr>
              <a:tr h="413174">
                <a:tc>
                  <a:txBody>
                    <a:bodyPr/>
                    <a:lstStyle/>
                    <a:p>
                      <a:r>
                        <a:rPr lang="en-GB" sz="1400">
                          <a:effectLst/>
                          <a:latin typeface="Calibri" panose="020F0502020204030204" pitchFamily="34" charset="0"/>
                          <a:ea typeface="Calibri" panose="020F0502020204030204" pitchFamily="34" charset="0"/>
                          <a:cs typeface="Times New Roman" panose="02020603050405020304" pitchFamily="18" charset="0"/>
                        </a:rPr>
                        <a:t>J</a:t>
                      </a:r>
                    </a:p>
                  </a:txBody>
                  <a:tcPr marL="68580" marR="68580" marT="0" marB="0"/>
                </a:tc>
                <a:tc>
                  <a:txBody>
                    <a:bodyPr/>
                    <a:lstStyle/>
                    <a:p>
                      <a:r>
                        <a:rPr lang="en-GB" sz="1400" i="1">
                          <a:effectLst/>
                          <a:latin typeface="+mn-lt"/>
                          <a:ea typeface="Calibri" panose="020F0502020204030204" pitchFamily="34" charset="0"/>
                          <a:cs typeface="Times New Roman" panose="02020603050405020304" pitchFamily="18" charset="0"/>
                        </a:rPr>
                        <a:t>Homo sapiens</a:t>
                      </a:r>
                    </a:p>
                  </a:txBody>
                  <a:tcPr marL="68580" marR="68580" marT="0" marB="0"/>
                </a:tc>
                <a:tc>
                  <a:txBody>
                    <a:bodyPr/>
                    <a:lstStyle/>
                    <a:p>
                      <a:r>
                        <a:rPr lang="uk-UA" sz="1400" dirty="0">
                          <a:effectLst/>
                          <a:latin typeface="+mn-lt"/>
                          <a:ea typeface="Calibri" panose="020F0502020204030204" pitchFamily="34" charset="0"/>
                          <a:cs typeface="Times New Roman" panose="02020603050405020304" pitchFamily="18" charset="0"/>
                        </a:rPr>
                        <a:t>Людина</a:t>
                      </a:r>
                      <a:endParaRPr lang="en-GB" sz="1400" dirty="0">
                        <a:effectLst/>
                        <a:latin typeface="+mn-lt"/>
                        <a:ea typeface="Calibri" panose="020F0502020204030204" pitchFamily="34" charset="0"/>
                        <a:cs typeface="Times New Roman" panose="02020603050405020304" pitchFamily="18" charset="0"/>
                      </a:endParaRPr>
                    </a:p>
                  </a:txBody>
                  <a:tcPr marL="68580" marR="68580" marT="0" marB="0"/>
                </a:tc>
                <a:tc>
                  <a:txBody>
                    <a:bodyPr/>
                    <a:lstStyle/>
                    <a:p>
                      <a:r>
                        <a:rPr lang="en-GB" sz="1400">
                          <a:effectLst/>
                          <a:latin typeface="+mn-lt"/>
                          <a:ea typeface="Calibri" panose="020F0502020204030204" pitchFamily="34" charset="0"/>
                          <a:cs typeface="Times New Roman" panose="02020603050405020304" pitchFamily="18" charset="0"/>
                        </a:rPr>
                        <a:t>4e</a:t>
                      </a:r>
                      <a:r>
                        <a:rPr lang="en-GB" sz="1400" baseline="30000">
                          <a:effectLst/>
                          <a:latin typeface="+mn-lt"/>
                          <a:ea typeface="Calibri" panose="020F0502020204030204" pitchFamily="34" charset="0"/>
                          <a:cs typeface="Times New Roman" panose="02020603050405020304" pitchFamily="18" charset="0"/>
                        </a:rPr>
                        <a:t>-48</a:t>
                      </a:r>
                    </a:p>
                  </a:txBody>
                  <a:tcPr marL="68580" marR="68580" marT="0" marB="0"/>
                </a:tc>
                <a:extLst>
                  <a:ext uri="{0D108BD9-81ED-4DB2-BD59-A6C34878D82A}">
                    <a16:rowId xmlns:a16="http://schemas.microsoft.com/office/drawing/2014/main" val="3395561658"/>
                  </a:ext>
                </a:extLst>
              </a:tr>
              <a:tr h="409664">
                <a:tc>
                  <a:txBody>
                    <a:bodyPr/>
                    <a:lstStyle/>
                    <a:p>
                      <a:r>
                        <a:rPr lang="en-GB" sz="1400">
                          <a:effectLst/>
                          <a:latin typeface="Calibri" panose="020F0502020204030204" pitchFamily="34" charset="0"/>
                          <a:ea typeface="Calibri" panose="020F0502020204030204" pitchFamily="34" charset="0"/>
                          <a:cs typeface="Times New Roman" panose="02020603050405020304" pitchFamily="18" charset="0"/>
                        </a:rPr>
                        <a:t>K</a:t>
                      </a:r>
                    </a:p>
                  </a:txBody>
                  <a:tcPr marL="68580" marR="68580" marT="0" marB="0"/>
                </a:tc>
                <a:tc>
                  <a:txBody>
                    <a:bodyPr/>
                    <a:lstStyle/>
                    <a:p>
                      <a:r>
                        <a:rPr lang="en-GB" sz="1400" i="1" err="1">
                          <a:effectLst/>
                          <a:latin typeface="+mn-lt"/>
                          <a:ea typeface="Calibri" panose="020F0502020204030204" pitchFamily="34" charset="0"/>
                          <a:cs typeface="Times New Roman" panose="02020603050405020304" pitchFamily="18" charset="0"/>
                        </a:rPr>
                        <a:t>Scinax</a:t>
                      </a:r>
                      <a:r>
                        <a:rPr lang="en-GB" sz="1400" i="1">
                          <a:effectLst/>
                          <a:latin typeface="+mn-lt"/>
                          <a:ea typeface="Calibri" panose="020F0502020204030204" pitchFamily="34" charset="0"/>
                          <a:cs typeface="Times New Roman" panose="02020603050405020304" pitchFamily="18" charset="0"/>
                        </a:rPr>
                        <a:t> sp. 2 LFSRF-2021</a:t>
                      </a:r>
                    </a:p>
                  </a:txBody>
                  <a:tcPr marL="68580" marR="68580" marT="0" marB="0"/>
                </a:tc>
                <a:tc>
                  <a:txBody>
                    <a:bodyPr/>
                    <a:lstStyle/>
                    <a:p>
                      <a:r>
                        <a:rPr lang="ru-RU" sz="1400" dirty="0" err="1"/>
                        <a:t>Дереволаз</a:t>
                      </a:r>
                      <a:r>
                        <a:rPr lang="ru-RU" sz="1400" dirty="0"/>
                        <a:t> (жаба)</a:t>
                      </a:r>
                      <a:endParaRPr lang="en-GB" sz="1400" dirty="0">
                        <a:effectLst/>
                        <a:latin typeface="+mn-lt"/>
                        <a:ea typeface="Calibri" panose="020F0502020204030204" pitchFamily="34" charset="0"/>
                        <a:cs typeface="Times New Roman" panose="02020603050405020304" pitchFamily="18" charset="0"/>
                      </a:endParaRPr>
                    </a:p>
                  </a:txBody>
                  <a:tcPr marL="68580" marR="68580" marT="0" marB="0"/>
                </a:tc>
                <a:tc>
                  <a:txBody>
                    <a:bodyPr/>
                    <a:lstStyle/>
                    <a:p>
                      <a:r>
                        <a:rPr lang="en-GB" sz="1400">
                          <a:effectLst/>
                          <a:latin typeface="+mn-lt"/>
                          <a:ea typeface="Calibri" panose="020F0502020204030204" pitchFamily="34" charset="0"/>
                          <a:cs typeface="Times New Roman" panose="02020603050405020304" pitchFamily="18" charset="0"/>
                        </a:rPr>
                        <a:t>0.010</a:t>
                      </a:r>
                    </a:p>
                  </a:txBody>
                  <a:tcPr marL="68580" marR="68580" marT="0" marB="0"/>
                </a:tc>
                <a:extLst>
                  <a:ext uri="{0D108BD9-81ED-4DB2-BD59-A6C34878D82A}">
                    <a16:rowId xmlns:a16="http://schemas.microsoft.com/office/drawing/2014/main" val="757703766"/>
                  </a:ext>
                </a:extLst>
              </a:tr>
              <a:tr h="409664">
                <a:tc>
                  <a:txBody>
                    <a:bodyPr/>
                    <a:lstStyle/>
                    <a:p>
                      <a:r>
                        <a:rPr lang="en-GB" sz="1400">
                          <a:effectLst/>
                          <a:latin typeface="Calibri" panose="020F0502020204030204" pitchFamily="34" charset="0"/>
                          <a:ea typeface="Calibri" panose="020F0502020204030204" pitchFamily="34" charset="0"/>
                          <a:cs typeface="Times New Roman" panose="02020603050405020304" pitchFamily="18" charset="0"/>
                        </a:rPr>
                        <a:t>L</a:t>
                      </a:r>
                    </a:p>
                  </a:txBody>
                  <a:tcPr marL="68580" marR="68580" marT="0" marB="0"/>
                </a:tc>
                <a:tc>
                  <a:txBody>
                    <a:bodyPr/>
                    <a:lstStyle/>
                    <a:p>
                      <a:r>
                        <a:rPr lang="en-GB" sz="1400" i="1">
                          <a:effectLst/>
                          <a:latin typeface="+mn-lt"/>
                          <a:ea typeface="Calibri" panose="020F0502020204030204" pitchFamily="34" charset="0"/>
                          <a:cs typeface="Times New Roman" panose="02020603050405020304" pitchFamily="18" charset="0"/>
                        </a:rPr>
                        <a:t>Gallus </a:t>
                      </a:r>
                      <a:r>
                        <a:rPr lang="en-GB" sz="1400" i="1" err="1">
                          <a:effectLst/>
                          <a:latin typeface="+mn-lt"/>
                          <a:ea typeface="Calibri" panose="020F0502020204030204" pitchFamily="34" charset="0"/>
                          <a:cs typeface="Times New Roman" panose="02020603050405020304" pitchFamily="18" charset="0"/>
                        </a:rPr>
                        <a:t>gallus</a:t>
                      </a:r>
                      <a:endParaRPr lang="en-GB" sz="1400" i="1">
                        <a:effectLst/>
                        <a:latin typeface="+mn-lt"/>
                        <a:ea typeface="Calibri" panose="020F0502020204030204" pitchFamily="34" charset="0"/>
                        <a:cs typeface="Times New Roman" panose="02020603050405020304" pitchFamily="18" charset="0"/>
                      </a:endParaRPr>
                    </a:p>
                  </a:txBody>
                  <a:tcPr marL="68580" marR="68580" marT="0" marB="0"/>
                </a:tc>
                <a:tc>
                  <a:txBody>
                    <a:bodyPr/>
                    <a:lstStyle/>
                    <a:p>
                      <a:r>
                        <a:rPr lang="uk-UA" sz="1400" dirty="0">
                          <a:effectLst/>
                          <a:latin typeface="+mn-lt"/>
                          <a:ea typeface="Calibri" panose="020F0502020204030204" pitchFamily="34" charset="0"/>
                          <a:cs typeface="Times New Roman" panose="02020603050405020304" pitchFamily="18" charset="0"/>
                        </a:rPr>
                        <a:t>Курка</a:t>
                      </a:r>
                      <a:endParaRPr lang="en-GB" sz="1400" dirty="0">
                        <a:effectLst/>
                        <a:latin typeface="+mn-lt"/>
                        <a:ea typeface="Calibri" panose="020F0502020204030204" pitchFamily="34" charset="0"/>
                        <a:cs typeface="Times New Roman" panose="02020603050405020304" pitchFamily="18" charset="0"/>
                      </a:endParaRPr>
                    </a:p>
                  </a:txBody>
                  <a:tcPr marL="68580" marR="68580" marT="0" marB="0"/>
                </a:tc>
                <a:tc>
                  <a:txBody>
                    <a:bodyPr/>
                    <a:lstStyle/>
                    <a:p>
                      <a:r>
                        <a:rPr lang="en-GB" sz="1400">
                          <a:effectLst/>
                          <a:latin typeface="+mn-lt"/>
                          <a:ea typeface="Calibri" panose="020F0502020204030204" pitchFamily="34" charset="0"/>
                          <a:cs typeface="Times New Roman" panose="02020603050405020304" pitchFamily="18" charset="0"/>
                        </a:rPr>
                        <a:t>1e</a:t>
                      </a:r>
                      <a:r>
                        <a:rPr lang="en-GB" sz="1400" baseline="30000">
                          <a:effectLst/>
                          <a:latin typeface="+mn-lt"/>
                          <a:ea typeface="Calibri" panose="020F0502020204030204" pitchFamily="34" charset="0"/>
                          <a:cs typeface="Times New Roman" panose="02020603050405020304" pitchFamily="18" charset="0"/>
                        </a:rPr>
                        <a:t>-48</a:t>
                      </a:r>
                    </a:p>
                  </a:txBody>
                  <a:tcPr marL="68580" marR="68580" marT="0" marB="0"/>
                </a:tc>
                <a:extLst>
                  <a:ext uri="{0D108BD9-81ED-4DB2-BD59-A6C34878D82A}">
                    <a16:rowId xmlns:a16="http://schemas.microsoft.com/office/drawing/2014/main" val="3376310860"/>
                  </a:ext>
                </a:extLst>
              </a:tr>
              <a:tr h="409664">
                <a:tc>
                  <a:txBody>
                    <a:bodyPr/>
                    <a:lstStyle/>
                    <a:p>
                      <a:r>
                        <a:rPr lang="en-GB" sz="1400">
                          <a:effectLst/>
                          <a:latin typeface="Calibri" panose="020F0502020204030204" pitchFamily="34" charset="0"/>
                          <a:ea typeface="Calibri" panose="020F0502020204030204" pitchFamily="34" charset="0"/>
                          <a:cs typeface="Times New Roman" panose="02020603050405020304" pitchFamily="18" charset="0"/>
                        </a:rPr>
                        <a:t>M</a:t>
                      </a:r>
                    </a:p>
                  </a:txBody>
                  <a:tcPr marL="68580" marR="68580" marT="0" marB="0"/>
                </a:tc>
                <a:tc>
                  <a:txBody>
                    <a:bodyPr/>
                    <a:lstStyle/>
                    <a:p>
                      <a:r>
                        <a:rPr lang="en-GB" sz="1400" i="1">
                          <a:effectLst/>
                          <a:latin typeface="+mn-lt"/>
                          <a:ea typeface="Calibri" panose="020F0502020204030204" pitchFamily="34" charset="0"/>
                          <a:cs typeface="Times New Roman" panose="02020603050405020304" pitchFamily="18" charset="0"/>
                        </a:rPr>
                        <a:t>Neomerinthe hemingwayi</a:t>
                      </a:r>
                    </a:p>
                  </a:txBody>
                  <a:tcPr marL="68580" marR="68580" marT="0" marB="0"/>
                </a:tc>
                <a:tc>
                  <a:txBody>
                    <a:bodyPr/>
                    <a:lstStyle/>
                    <a:p>
                      <a:r>
                        <a:rPr lang="ru-RU" sz="1400" dirty="0" err="1"/>
                        <a:t>Колючежаберна</a:t>
                      </a:r>
                      <a:r>
                        <a:rPr lang="ru-RU" sz="1400" dirty="0"/>
                        <a:t> </a:t>
                      </a:r>
                      <a:r>
                        <a:rPr lang="ru-RU" sz="1400" dirty="0" err="1"/>
                        <a:t>скорпіонова</a:t>
                      </a:r>
                      <a:r>
                        <a:rPr lang="ru-RU" sz="1400" dirty="0"/>
                        <a:t> </a:t>
                      </a:r>
                      <a:r>
                        <a:rPr lang="ru-RU" sz="1400" dirty="0" err="1"/>
                        <a:t>риба</a:t>
                      </a:r>
                      <a:endParaRPr lang="en-GB" sz="1400" dirty="0">
                        <a:effectLst/>
                        <a:latin typeface="+mn-lt"/>
                        <a:ea typeface="Calibri" panose="020F0502020204030204" pitchFamily="34" charset="0"/>
                        <a:cs typeface="Times New Roman" panose="02020603050405020304" pitchFamily="18" charset="0"/>
                      </a:endParaRPr>
                    </a:p>
                  </a:txBody>
                  <a:tcPr marL="68580" marR="68580" marT="0" marB="0"/>
                </a:tc>
                <a:tc>
                  <a:txBody>
                    <a:bodyPr/>
                    <a:lstStyle/>
                    <a:p>
                      <a:r>
                        <a:rPr lang="en-GB" sz="1400" dirty="0">
                          <a:effectLst/>
                          <a:latin typeface="+mn-lt"/>
                          <a:ea typeface="Calibri" panose="020F0502020204030204" pitchFamily="34" charset="0"/>
                          <a:cs typeface="Times New Roman" panose="02020603050405020304" pitchFamily="18" charset="0"/>
                        </a:rPr>
                        <a:t>0.002</a:t>
                      </a:r>
                    </a:p>
                  </a:txBody>
                  <a:tcPr marL="68580" marR="68580" marT="0" marB="0"/>
                </a:tc>
                <a:extLst>
                  <a:ext uri="{0D108BD9-81ED-4DB2-BD59-A6C34878D82A}">
                    <a16:rowId xmlns:a16="http://schemas.microsoft.com/office/drawing/2014/main" val="2826127437"/>
                  </a:ext>
                </a:extLst>
              </a:tr>
            </a:tbl>
          </a:graphicData>
        </a:graphic>
      </p:graphicFrame>
      <p:sp>
        <p:nvSpPr>
          <p:cNvPr id="3" name="TextBox 2">
            <a:extLst>
              <a:ext uri="{FF2B5EF4-FFF2-40B4-BE49-F238E27FC236}">
                <a16:creationId xmlns:a16="http://schemas.microsoft.com/office/drawing/2014/main" id="{073D5090-64AD-4986-87AF-4100E7097BA7}"/>
              </a:ext>
            </a:extLst>
          </p:cNvPr>
          <p:cNvSpPr txBox="1"/>
          <p:nvPr/>
        </p:nvSpPr>
        <p:spPr>
          <a:xfrm>
            <a:off x="1340742" y="6523149"/>
            <a:ext cx="6950942" cy="276999"/>
          </a:xfrm>
          <a:prstGeom prst="rect">
            <a:avLst/>
          </a:prstGeom>
          <a:noFill/>
        </p:spPr>
        <p:txBody>
          <a:bodyPr wrap="none" rtlCol="0">
            <a:spAutoFit/>
          </a:bodyPr>
          <a:lstStyle/>
          <a:p>
            <a:r>
              <a:rPr lang="en" sz="1200" dirty="0"/>
              <a:t>E-</a:t>
            </a:r>
            <a:r>
              <a:rPr lang="ru-RU" sz="1200" dirty="0" err="1"/>
              <a:t>значення</a:t>
            </a:r>
            <a:r>
              <a:rPr lang="ru-RU" sz="1200" dirty="0"/>
              <a:t> </a:t>
            </a:r>
            <a:r>
              <a:rPr lang="ru-RU" sz="1200" dirty="0" err="1"/>
              <a:t>можуть</a:t>
            </a:r>
            <a:r>
              <a:rPr lang="ru-RU" sz="1200" dirty="0"/>
              <a:t> </a:t>
            </a:r>
            <a:r>
              <a:rPr lang="ru-RU" sz="1200" dirty="0" err="1"/>
              <a:t>трохи</a:t>
            </a:r>
            <a:r>
              <a:rPr lang="ru-RU" sz="1200" dirty="0"/>
              <a:t> </a:t>
            </a:r>
            <a:r>
              <a:rPr lang="ru-RU" sz="1200" dirty="0" err="1"/>
              <a:t>відрізнятися</a:t>
            </a:r>
            <a:r>
              <a:rPr lang="ru-RU" sz="1200" dirty="0"/>
              <a:t> через </a:t>
            </a:r>
            <a:r>
              <a:rPr lang="ru-RU" sz="1200" dirty="0" err="1"/>
              <a:t>щоденні</a:t>
            </a:r>
            <a:r>
              <a:rPr lang="ru-RU" sz="1200" dirty="0"/>
              <a:t> </a:t>
            </a:r>
            <a:r>
              <a:rPr lang="ru-RU" sz="1200" dirty="0" err="1"/>
              <a:t>оновлення</a:t>
            </a:r>
            <a:r>
              <a:rPr lang="ru-RU" sz="1200" dirty="0"/>
              <a:t> </a:t>
            </a:r>
            <a:r>
              <a:rPr lang="ru-RU" sz="1200" dirty="0" err="1"/>
              <a:t>бази</a:t>
            </a:r>
            <a:r>
              <a:rPr lang="ru-RU" sz="1200" dirty="0"/>
              <a:t> </a:t>
            </a:r>
            <a:r>
              <a:rPr lang="ru-RU" sz="1200" dirty="0" err="1"/>
              <a:t>даних</a:t>
            </a:r>
            <a:r>
              <a:rPr lang="ru-RU" sz="1200" dirty="0"/>
              <a:t> </a:t>
            </a:r>
            <a:r>
              <a:rPr lang="ru-RU" sz="1200" dirty="0" err="1"/>
              <a:t>послідовностей</a:t>
            </a:r>
            <a:r>
              <a:rPr lang="ru-RU" sz="1200" dirty="0"/>
              <a:t>.</a:t>
            </a:r>
            <a:endParaRPr lang="en-GB" sz="1200" dirty="0"/>
          </a:p>
        </p:txBody>
      </p:sp>
      <p:pic>
        <p:nvPicPr>
          <p:cNvPr id="6" name="Graphic 5" descr="Checkmark with solid fill">
            <a:extLst>
              <a:ext uri="{FF2B5EF4-FFF2-40B4-BE49-F238E27FC236}">
                <a16:creationId xmlns:a16="http://schemas.microsoft.com/office/drawing/2014/main" id="{B71AA862-3BD0-410A-9CEC-44A7990A87F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275149" y="940152"/>
            <a:ext cx="487101" cy="487101"/>
          </a:xfrm>
          <a:prstGeom prst="rect">
            <a:avLst/>
          </a:prstGeom>
        </p:spPr>
      </p:pic>
      <p:pic>
        <p:nvPicPr>
          <p:cNvPr id="13" name="Graphic 12" descr="Close with solid fill">
            <a:extLst>
              <a:ext uri="{FF2B5EF4-FFF2-40B4-BE49-F238E27FC236}">
                <a16:creationId xmlns:a16="http://schemas.microsoft.com/office/drawing/2014/main" id="{D491CB0A-6640-488C-A1B8-2442C503B757}"/>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249984" y="1427253"/>
            <a:ext cx="445925" cy="445925"/>
          </a:xfrm>
          <a:prstGeom prst="rect">
            <a:avLst/>
          </a:prstGeom>
        </p:spPr>
      </p:pic>
      <p:pic>
        <p:nvPicPr>
          <p:cNvPr id="14" name="Graphic 13" descr="Checkmark with solid fill">
            <a:extLst>
              <a:ext uri="{FF2B5EF4-FFF2-40B4-BE49-F238E27FC236}">
                <a16:creationId xmlns:a16="http://schemas.microsoft.com/office/drawing/2014/main" id="{874CA044-2432-4C98-B552-AE1B49FBFD2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252806" y="1772555"/>
            <a:ext cx="487101" cy="487101"/>
          </a:xfrm>
          <a:prstGeom prst="rect">
            <a:avLst/>
          </a:prstGeom>
        </p:spPr>
      </p:pic>
      <p:pic>
        <p:nvPicPr>
          <p:cNvPr id="15" name="Graphic 14" descr="Checkmark with solid fill">
            <a:extLst>
              <a:ext uri="{FF2B5EF4-FFF2-40B4-BE49-F238E27FC236}">
                <a16:creationId xmlns:a16="http://schemas.microsoft.com/office/drawing/2014/main" id="{A57F0573-2243-475B-AC93-D7879B466F8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265948" y="3981338"/>
            <a:ext cx="487101" cy="487101"/>
          </a:xfrm>
          <a:prstGeom prst="rect">
            <a:avLst/>
          </a:prstGeom>
        </p:spPr>
      </p:pic>
      <p:pic>
        <p:nvPicPr>
          <p:cNvPr id="16" name="Graphic 15" descr="Checkmark with solid fill">
            <a:extLst>
              <a:ext uri="{FF2B5EF4-FFF2-40B4-BE49-F238E27FC236}">
                <a16:creationId xmlns:a16="http://schemas.microsoft.com/office/drawing/2014/main" id="{3417653C-048D-461F-937F-235D30E2052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275148" y="2280403"/>
            <a:ext cx="487101" cy="487101"/>
          </a:xfrm>
          <a:prstGeom prst="rect">
            <a:avLst/>
          </a:prstGeom>
        </p:spPr>
      </p:pic>
      <p:pic>
        <p:nvPicPr>
          <p:cNvPr id="17" name="Graphic 16" descr="Checkmark with solid fill">
            <a:extLst>
              <a:ext uri="{FF2B5EF4-FFF2-40B4-BE49-F238E27FC236}">
                <a16:creationId xmlns:a16="http://schemas.microsoft.com/office/drawing/2014/main" id="{768906EA-63CB-4A19-8812-095778CEE9F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276315" y="4419679"/>
            <a:ext cx="487101" cy="487101"/>
          </a:xfrm>
          <a:prstGeom prst="rect">
            <a:avLst/>
          </a:prstGeom>
        </p:spPr>
      </p:pic>
      <p:pic>
        <p:nvPicPr>
          <p:cNvPr id="18" name="Graphic 17" descr="Checkmark with solid fill">
            <a:extLst>
              <a:ext uri="{FF2B5EF4-FFF2-40B4-BE49-F238E27FC236}">
                <a16:creationId xmlns:a16="http://schemas.microsoft.com/office/drawing/2014/main" id="{1B67FFA9-243E-4553-922E-ED8BCCFAA96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259937" y="5674297"/>
            <a:ext cx="487101" cy="487101"/>
          </a:xfrm>
          <a:prstGeom prst="rect">
            <a:avLst/>
          </a:prstGeom>
        </p:spPr>
      </p:pic>
      <p:pic>
        <p:nvPicPr>
          <p:cNvPr id="19" name="Graphic 18" descr="Checkmark with solid fill">
            <a:extLst>
              <a:ext uri="{FF2B5EF4-FFF2-40B4-BE49-F238E27FC236}">
                <a16:creationId xmlns:a16="http://schemas.microsoft.com/office/drawing/2014/main" id="{1C49CDF9-D97D-4F0F-A30C-D381EC18076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249984" y="5239524"/>
            <a:ext cx="487101" cy="487101"/>
          </a:xfrm>
          <a:prstGeom prst="rect">
            <a:avLst/>
          </a:prstGeom>
        </p:spPr>
      </p:pic>
      <p:pic>
        <p:nvPicPr>
          <p:cNvPr id="20" name="Graphic 19" descr="Close with solid fill">
            <a:extLst>
              <a:ext uri="{FF2B5EF4-FFF2-40B4-BE49-F238E27FC236}">
                <a16:creationId xmlns:a16="http://schemas.microsoft.com/office/drawing/2014/main" id="{132B45ED-E392-4F95-BAB0-5E32B228A2C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265949" y="3167370"/>
            <a:ext cx="445925" cy="445925"/>
          </a:xfrm>
          <a:prstGeom prst="rect">
            <a:avLst/>
          </a:prstGeom>
        </p:spPr>
      </p:pic>
      <p:pic>
        <p:nvPicPr>
          <p:cNvPr id="21" name="Graphic 20" descr="Close with solid fill">
            <a:extLst>
              <a:ext uri="{FF2B5EF4-FFF2-40B4-BE49-F238E27FC236}">
                <a16:creationId xmlns:a16="http://schemas.microsoft.com/office/drawing/2014/main" id="{07A9B1A2-1A39-4B07-A716-142E510A7B76}"/>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275149" y="3594942"/>
            <a:ext cx="445925" cy="445925"/>
          </a:xfrm>
          <a:prstGeom prst="rect">
            <a:avLst/>
          </a:prstGeom>
        </p:spPr>
      </p:pic>
      <p:pic>
        <p:nvPicPr>
          <p:cNvPr id="22" name="Graphic 21" descr="Checkmark with solid fill">
            <a:extLst>
              <a:ext uri="{FF2B5EF4-FFF2-40B4-BE49-F238E27FC236}">
                <a16:creationId xmlns:a16="http://schemas.microsoft.com/office/drawing/2014/main" id="{06B41095-A075-47AA-AD68-718E2A35C75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265949" y="2663263"/>
            <a:ext cx="487101" cy="487101"/>
          </a:xfrm>
          <a:prstGeom prst="rect">
            <a:avLst/>
          </a:prstGeom>
        </p:spPr>
      </p:pic>
      <p:pic>
        <p:nvPicPr>
          <p:cNvPr id="23" name="Graphic 22" descr="Checkmark with solid fill">
            <a:extLst>
              <a:ext uri="{FF2B5EF4-FFF2-40B4-BE49-F238E27FC236}">
                <a16:creationId xmlns:a16="http://schemas.microsoft.com/office/drawing/2014/main" id="{844CB878-F498-4BDE-8AD3-EB20060D6E6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256455" y="4852193"/>
            <a:ext cx="487101" cy="487101"/>
          </a:xfrm>
          <a:prstGeom prst="rect">
            <a:avLst/>
          </a:prstGeom>
        </p:spPr>
      </p:pic>
      <p:pic>
        <p:nvPicPr>
          <p:cNvPr id="24" name="Graphic 23" descr="Close with solid fill">
            <a:extLst>
              <a:ext uri="{FF2B5EF4-FFF2-40B4-BE49-F238E27FC236}">
                <a16:creationId xmlns:a16="http://schemas.microsoft.com/office/drawing/2014/main" id="{05F8A9C1-382D-47B3-B8FE-DA5E59B8AD0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273393" y="6080162"/>
            <a:ext cx="445925" cy="445925"/>
          </a:xfrm>
          <a:prstGeom prst="rect">
            <a:avLst/>
          </a:prstGeom>
        </p:spPr>
      </p:pic>
    </p:spTree>
    <p:extLst>
      <p:ext uri="{BB962C8B-B14F-4D97-AF65-F5344CB8AC3E}">
        <p14:creationId xmlns:p14="http://schemas.microsoft.com/office/powerpoint/2010/main" val="393274971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48A6B8-1962-E649-9FA1-643E02866856}"/>
              </a:ext>
            </a:extLst>
          </p:cNvPr>
          <p:cNvSpPr>
            <a:spLocks noGrp="1"/>
          </p:cNvSpPr>
          <p:nvPr>
            <p:ph type="title"/>
          </p:nvPr>
        </p:nvSpPr>
        <p:spPr>
          <a:xfrm>
            <a:off x="0" y="0"/>
            <a:ext cx="7886700" cy="994172"/>
          </a:xfrm>
        </p:spPr>
        <p:txBody>
          <a:bodyPr/>
          <a:lstStyle/>
          <a:p>
            <a:pPr algn="l"/>
            <a:r>
              <a:rPr lang="ru-RU" dirty="0" err="1"/>
              <a:t>Немає</a:t>
            </a:r>
            <a:r>
              <a:rPr lang="ru-RU" dirty="0"/>
              <a:t> </a:t>
            </a:r>
            <a:r>
              <a:rPr lang="ru-RU" dirty="0" err="1"/>
              <a:t>збігу</a:t>
            </a:r>
            <a:r>
              <a:rPr lang="ru-RU" dirty="0"/>
              <a:t>?</a:t>
            </a:r>
            <a:endParaRPr lang="en-GB" dirty="0"/>
          </a:p>
        </p:txBody>
      </p:sp>
      <p:sp>
        <p:nvSpPr>
          <p:cNvPr id="3" name="Content Placeholder 2">
            <a:extLst>
              <a:ext uri="{FF2B5EF4-FFF2-40B4-BE49-F238E27FC236}">
                <a16:creationId xmlns:a16="http://schemas.microsoft.com/office/drawing/2014/main" id="{3074F603-1C51-7C43-9C94-6037CDCAF930}"/>
              </a:ext>
            </a:extLst>
          </p:cNvPr>
          <p:cNvSpPr>
            <a:spLocks noGrp="1"/>
          </p:cNvSpPr>
          <p:nvPr>
            <p:ph idx="1"/>
          </p:nvPr>
        </p:nvSpPr>
        <p:spPr>
          <a:xfrm>
            <a:off x="707348" y="1296381"/>
            <a:ext cx="7886700" cy="994172"/>
          </a:xfrm>
        </p:spPr>
        <p:txBody>
          <a:bodyPr>
            <a:normAutofit lnSpcReduction="10000"/>
          </a:bodyPr>
          <a:lstStyle/>
          <a:p>
            <a:pPr>
              <a:buFont typeface="Arial" panose="020B0604020202020204" pitchFamily="34" charset="0"/>
              <a:buChar char="•"/>
            </a:pPr>
            <a:r>
              <a:rPr lang="ru-RU" b="1" dirty="0" err="1"/>
              <a:t>Іноді</a:t>
            </a:r>
            <a:r>
              <a:rPr lang="ru-RU" b="1" dirty="0"/>
              <a:t> ми не </a:t>
            </a:r>
            <a:r>
              <a:rPr lang="ru-RU" b="1" dirty="0" err="1"/>
              <a:t>знаходимо</a:t>
            </a:r>
            <a:r>
              <a:rPr lang="ru-RU" b="1" dirty="0"/>
              <a:t> </a:t>
            </a:r>
            <a:r>
              <a:rPr lang="ru-RU" b="1" dirty="0" err="1"/>
              <a:t>збігу</a:t>
            </a:r>
            <a:r>
              <a:rPr lang="ru-RU" b="1" dirty="0"/>
              <a:t> для </a:t>
            </a:r>
            <a:r>
              <a:rPr lang="ru-RU" b="1" dirty="0" err="1"/>
              <a:t>нашої</a:t>
            </a:r>
            <a:r>
              <a:rPr lang="ru-RU" b="1" dirty="0"/>
              <a:t> </a:t>
            </a:r>
            <a:r>
              <a:rPr lang="ru-RU" b="1" dirty="0" err="1"/>
              <a:t>послідовності</a:t>
            </a:r>
            <a:r>
              <a:rPr lang="ru-RU" b="1" dirty="0"/>
              <a:t> в </a:t>
            </a:r>
            <a:r>
              <a:rPr lang="ru-RU" b="1" dirty="0" err="1"/>
              <a:t>базі</a:t>
            </a:r>
            <a:r>
              <a:rPr lang="ru-RU" b="1" dirty="0"/>
              <a:t> </a:t>
            </a:r>
            <a:r>
              <a:rPr lang="ru-RU" b="1" dirty="0" err="1"/>
              <a:t>даних</a:t>
            </a:r>
            <a:r>
              <a:rPr lang="ru-RU" b="1" dirty="0"/>
              <a:t>.</a:t>
            </a:r>
            <a:endParaRPr lang="ru-RU" dirty="0"/>
          </a:p>
          <a:p>
            <a:endParaRPr lang="en-GB" dirty="0"/>
          </a:p>
        </p:txBody>
      </p:sp>
      <p:sp>
        <p:nvSpPr>
          <p:cNvPr id="4" name="TextBox 3">
            <a:extLst>
              <a:ext uri="{FF2B5EF4-FFF2-40B4-BE49-F238E27FC236}">
                <a16:creationId xmlns:a16="http://schemas.microsoft.com/office/drawing/2014/main" id="{0CD24D4F-6F21-444D-95EE-5DC01A9907DB}"/>
              </a:ext>
            </a:extLst>
          </p:cNvPr>
          <p:cNvSpPr txBox="1"/>
          <p:nvPr/>
        </p:nvSpPr>
        <p:spPr>
          <a:xfrm>
            <a:off x="504982" y="2558720"/>
            <a:ext cx="3711002" cy="3262432"/>
          </a:xfrm>
          <a:prstGeom prst="rect">
            <a:avLst/>
          </a:prstGeom>
          <a:noFill/>
        </p:spPr>
        <p:txBody>
          <a:bodyPr wrap="square" rtlCol="0">
            <a:spAutoFit/>
          </a:bodyPr>
          <a:lstStyle/>
          <a:p>
            <a:r>
              <a:rPr lang="ru-RU" sz="2400" dirty="0" err="1"/>
              <a:t>Це</a:t>
            </a:r>
            <a:r>
              <a:rPr lang="ru-RU" sz="2400" dirty="0"/>
              <a:t> </a:t>
            </a:r>
            <a:r>
              <a:rPr lang="ru-RU" sz="2400" dirty="0" err="1"/>
              <a:t>може</a:t>
            </a:r>
            <a:r>
              <a:rPr lang="ru-RU" sz="2400" dirty="0"/>
              <a:t> бути тому, </a:t>
            </a:r>
            <a:r>
              <a:rPr lang="ru-RU" sz="2400" dirty="0" err="1"/>
              <a:t>що</a:t>
            </a:r>
            <a:r>
              <a:rPr lang="ru-RU" sz="2400" dirty="0"/>
              <a:t>:</a:t>
            </a:r>
          </a:p>
          <a:p>
            <a:pPr marL="342900" indent="-342900">
              <a:buFont typeface="Wingdings" pitchFamily="2" charset="2"/>
              <a:buChar char="Ø"/>
            </a:pPr>
            <a:r>
              <a:rPr lang="ru-RU" sz="2400" dirty="0"/>
              <a:t>Наша </a:t>
            </a:r>
            <a:r>
              <a:rPr lang="ru-RU" sz="2400" dirty="0" err="1"/>
              <a:t>послідовність</a:t>
            </a:r>
            <a:r>
              <a:rPr lang="ru-RU" sz="2400" dirty="0"/>
              <a:t> неправильна – </a:t>
            </a:r>
            <a:r>
              <a:rPr lang="ru-RU" sz="2400" dirty="0" err="1"/>
              <a:t>помилка</a:t>
            </a:r>
            <a:r>
              <a:rPr lang="ru-RU" sz="2400" dirty="0"/>
              <a:t> </a:t>
            </a:r>
            <a:r>
              <a:rPr lang="ru-RU" sz="2400" dirty="0" err="1"/>
              <a:t>секвенування</a:t>
            </a:r>
            <a:r>
              <a:rPr lang="ru-RU" sz="2400" dirty="0"/>
              <a:t>.</a:t>
            </a:r>
          </a:p>
          <a:p>
            <a:pPr marL="342900" indent="-342900">
              <a:buFont typeface="Wingdings" pitchFamily="2" charset="2"/>
              <a:buChar char="Ø"/>
            </a:pPr>
            <a:r>
              <a:rPr lang="ru-RU" sz="2400" dirty="0"/>
              <a:t>Наша </a:t>
            </a:r>
            <a:r>
              <a:rPr lang="ru-RU" sz="2400" dirty="0" err="1"/>
              <a:t>послідовність</a:t>
            </a:r>
            <a:r>
              <a:rPr lang="ru-RU" sz="2400" dirty="0"/>
              <a:t> нова/</a:t>
            </a:r>
            <a:r>
              <a:rPr lang="ru-RU" sz="2400" dirty="0" err="1"/>
              <a:t>раніше</a:t>
            </a:r>
            <a:r>
              <a:rPr lang="ru-RU" sz="2400" dirty="0"/>
              <a:t> не </a:t>
            </a:r>
            <a:r>
              <a:rPr lang="ru-RU" sz="2400" dirty="0" err="1"/>
              <a:t>секвенована</a:t>
            </a:r>
            <a:r>
              <a:rPr lang="ru-RU" sz="2400" dirty="0"/>
              <a:t>.</a:t>
            </a:r>
          </a:p>
          <a:p>
            <a:endParaRPr lang="en-GB" sz="1400" dirty="0"/>
          </a:p>
        </p:txBody>
      </p:sp>
      <p:pic>
        <p:nvPicPr>
          <p:cNvPr id="5" name="Picture 4">
            <a:extLst>
              <a:ext uri="{FF2B5EF4-FFF2-40B4-BE49-F238E27FC236}">
                <a16:creationId xmlns:a16="http://schemas.microsoft.com/office/drawing/2014/main" id="{6541EF59-07E8-6A45-A143-9E6A7205C3F2}"/>
              </a:ext>
            </a:extLst>
          </p:cNvPr>
          <p:cNvPicPr>
            <a:picLocks noChangeAspect="1"/>
          </p:cNvPicPr>
          <p:nvPr/>
        </p:nvPicPr>
        <p:blipFill>
          <a:blip r:embed="rId2"/>
          <a:stretch>
            <a:fillRect/>
          </a:stretch>
        </p:blipFill>
        <p:spPr>
          <a:xfrm>
            <a:off x="4682430" y="2610090"/>
            <a:ext cx="4078019" cy="2951529"/>
          </a:xfrm>
          <a:prstGeom prst="rect">
            <a:avLst/>
          </a:prstGeom>
        </p:spPr>
      </p:pic>
    </p:spTree>
    <p:extLst>
      <p:ext uri="{BB962C8B-B14F-4D97-AF65-F5344CB8AC3E}">
        <p14:creationId xmlns:p14="http://schemas.microsoft.com/office/powerpoint/2010/main" val="13179631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E9BB752-9CD7-A246-A30F-E582C263C1BA}"/>
              </a:ext>
            </a:extLst>
          </p:cNvPr>
          <p:cNvSpPr>
            <a:spLocks noGrp="1"/>
          </p:cNvSpPr>
          <p:nvPr>
            <p:ph idx="1"/>
          </p:nvPr>
        </p:nvSpPr>
        <p:spPr>
          <a:xfrm>
            <a:off x="520038" y="419100"/>
            <a:ext cx="6523020" cy="6019799"/>
          </a:xfrm>
        </p:spPr>
        <p:txBody>
          <a:bodyPr>
            <a:normAutofit fontScale="40000" lnSpcReduction="20000"/>
          </a:bodyPr>
          <a:lstStyle/>
          <a:p>
            <a:pPr>
              <a:buFont typeface="Wingdings" panose="05000000000000000000" pitchFamily="2" charset="2"/>
              <a:buChar char="Ø"/>
            </a:pPr>
            <a:r>
              <a:rPr lang="ru-RU" sz="4500"/>
              <a:t>ДНК — </a:t>
            </a:r>
            <a:r>
              <a:rPr lang="ru-RU" sz="4500" err="1"/>
              <a:t>носій</a:t>
            </a:r>
            <a:r>
              <a:rPr lang="ru-RU" sz="4500"/>
              <a:t> </a:t>
            </a:r>
            <a:r>
              <a:rPr lang="ru-RU" sz="4500" err="1"/>
              <a:t>спадкової</a:t>
            </a:r>
            <a:r>
              <a:rPr lang="ru-RU" sz="4500"/>
              <a:t> </a:t>
            </a:r>
            <a:r>
              <a:rPr lang="ru-RU" sz="4500" err="1"/>
              <a:t>інформації</a:t>
            </a:r>
            <a:endParaRPr lang="en-US" sz="4500"/>
          </a:p>
          <a:p>
            <a:pPr>
              <a:buFont typeface="Wingdings" panose="05000000000000000000" pitchFamily="2" charset="2"/>
              <a:buChar char="Ø"/>
            </a:pPr>
            <a:r>
              <a:rPr lang="ru-RU" sz="4500"/>
              <a:t>ДНК (</a:t>
            </a:r>
            <a:r>
              <a:rPr lang="ru-RU" sz="4500" err="1"/>
              <a:t>дезоксирибонуклеїнова</a:t>
            </a:r>
            <a:r>
              <a:rPr lang="ru-RU" sz="4500"/>
              <a:t> кислота) — </a:t>
            </a:r>
            <a:r>
              <a:rPr lang="ru-RU" sz="4500" err="1"/>
              <a:t>це</a:t>
            </a:r>
            <a:r>
              <a:rPr lang="ru-RU" sz="4500"/>
              <a:t>                 </a:t>
            </a:r>
            <a:r>
              <a:rPr lang="ru-RU" sz="4500" err="1"/>
              <a:t>особлива</a:t>
            </a:r>
            <a:r>
              <a:rPr lang="ru-RU" sz="4500"/>
              <a:t> </a:t>
            </a:r>
            <a:r>
              <a:rPr lang="ru-RU" sz="4500" err="1"/>
              <a:t>хімічна</a:t>
            </a:r>
            <a:r>
              <a:rPr lang="ru-RU" sz="4500"/>
              <a:t> </a:t>
            </a:r>
            <a:r>
              <a:rPr lang="ru-RU" sz="4500" err="1"/>
              <a:t>речовина</a:t>
            </a:r>
            <a:r>
              <a:rPr lang="ru-RU" sz="4500"/>
              <a:t>, </a:t>
            </a:r>
            <a:r>
              <a:rPr lang="ru-RU" sz="4500" err="1"/>
              <a:t>що</a:t>
            </a:r>
            <a:r>
              <a:rPr lang="ru-RU" sz="4500"/>
              <a:t> </a:t>
            </a:r>
            <a:r>
              <a:rPr lang="ru-RU" sz="4500" err="1"/>
              <a:t>складається</a:t>
            </a:r>
            <a:r>
              <a:rPr lang="ru-RU" sz="4500"/>
              <a:t> з </a:t>
            </a:r>
            <a:r>
              <a:rPr lang="ru-RU" sz="4500" err="1"/>
              <a:t>двох</a:t>
            </a:r>
            <a:r>
              <a:rPr lang="ru-RU" sz="4500"/>
              <a:t>   </a:t>
            </a:r>
            <a:r>
              <a:rPr lang="ru-RU" sz="4500" err="1"/>
              <a:t>довгих</a:t>
            </a:r>
            <a:r>
              <a:rPr lang="ru-RU" sz="4500"/>
              <a:t> молекул. Вони </a:t>
            </a:r>
            <a:r>
              <a:rPr lang="ru-RU" sz="4500" err="1"/>
              <a:t>згорнуті</a:t>
            </a:r>
            <a:r>
              <a:rPr lang="ru-RU" sz="4500"/>
              <a:t> у форму, яку  </a:t>
            </a:r>
            <a:r>
              <a:rPr lang="ru-RU" sz="4500" err="1"/>
              <a:t>називають</a:t>
            </a:r>
            <a:r>
              <a:rPr lang="ru-RU" sz="4500"/>
              <a:t> </a:t>
            </a:r>
            <a:r>
              <a:rPr lang="ru-RU" sz="4500" err="1"/>
              <a:t>подвійною</a:t>
            </a:r>
            <a:r>
              <a:rPr lang="ru-RU" sz="4500"/>
              <a:t> </a:t>
            </a:r>
            <a:r>
              <a:rPr lang="ru-RU" sz="4500" err="1"/>
              <a:t>спіраллю</a:t>
            </a:r>
            <a:r>
              <a:rPr lang="ru-RU" sz="4500"/>
              <a:t>.</a:t>
            </a:r>
          </a:p>
          <a:p>
            <a:pPr lvl="1">
              <a:buFont typeface="Wingdings" panose="05000000000000000000" pitchFamily="2" charset="2"/>
              <a:buChar char="Ø"/>
            </a:pPr>
            <a:endParaRPr lang="en-GB" sz="4500"/>
          </a:p>
          <a:p>
            <a:pPr>
              <a:buFont typeface="Wingdings" pitchFamily="2" charset="2"/>
              <a:buChar char="Ø"/>
            </a:pPr>
            <a:r>
              <a:rPr lang="ru-RU" sz="4500"/>
              <a:t>У </a:t>
            </a:r>
            <a:r>
              <a:rPr lang="ru-RU" sz="4500" err="1"/>
              <a:t>складі</a:t>
            </a:r>
            <a:r>
              <a:rPr lang="ru-RU" sz="4500"/>
              <a:t> ДНК </a:t>
            </a:r>
            <a:r>
              <a:rPr lang="ru-RU" sz="4500" err="1"/>
              <a:t>є</a:t>
            </a:r>
            <a:r>
              <a:rPr lang="ru-RU" sz="4500"/>
              <a:t> </a:t>
            </a:r>
            <a:r>
              <a:rPr lang="ru-RU" sz="4500" b="1"/>
              <a:t>4 </a:t>
            </a:r>
            <a:r>
              <a:rPr lang="ru-RU" sz="4500" b="1" err="1"/>
              <a:t>хімічні</a:t>
            </a:r>
            <a:r>
              <a:rPr lang="ru-RU" sz="4500" b="1"/>
              <a:t> </a:t>
            </a:r>
            <a:r>
              <a:rPr lang="ru-RU" sz="4500" b="1" err="1"/>
              <a:t>основи</a:t>
            </a:r>
            <a:r>
              <a:rPr lang="ru-RU" sz="4500" b="1"/>
              <a:t> (</a:t>
            </a:r>
            <a:r>
              <a:rPr lang="ru-RU" sz="4500" b="1" err="1"/>
              <a:t>нуклеотиди</a:t>
            </a:r>
            <a:r>
              <a:rPr lang="ru-RU" sz="4500" b="1"/>
              <a:t>)</a:t>
            </a:r>
            <a:r>
              <a:rPr lang="ru-RU" sz="4500"/>
              <a:t>:</a:t>
            </a:r>
          </a:p>
          <a:p>
            <a:pPr>
              <a:buFont typeface="Arial" panose="020B0604020202020204" pitchFamily="34" charset="0"/>
              <a:buChar char="•"/>
            </a:pPr>
            <a:r>
              <a:rPr lang="ru-RU" sz="4500" err="1"/>
              <a:t>аденін</a:t>
            </a:r>
            <a:r>
              <a:rPr lang="ru-RU" sz="4500"/>
              <a:t> (</a:t>
            </a:r>
            <a:r>
              <a:rPr lang="en" sz="4500"/>
              <a:t>A),</a:t>
            </a:r>
          </a:p>
          <a:p>
            <a:pPr>
              <a:buFont typeface="Arial" panose="020B0604020202020204" pitchFamily="34" charset="0"/>
              <a:buChar char="•"/>
            </a:pPr>
            <a:r>
              <a:rPr lang="ru-RU" sz="4500" err="1"/>
              <a:t>тимін</a:t>
            </a:r>
            <a:r>
              <a:rPr lang="ru-RU" sz="4500"/>
              <a:t> (</a:t>
            </a:r>
            <a:r>
              <a:rPr lang="en" sz="4500"/>
              <a:t>T),</a:t>
            </a:r>
          </a:p>
          <a:p>
            <a:pPr>
              <a:buFont typeface="Arial" panose="020B0604020202020204" pitchFamily="34" charset="0"/>
              <a:buChar char="•"/>
            </a:pPr>
            <a:r>
              <a:rPr lang="ru-RU" sz="4500" err="1"/>
              <a:t>гуанін</a:t>
            </a:r>
            <a:r>
              <a:rPr lang="ru-RU" sz="4500"/>
              <a:t> (</a:t>
            </a:r>
            <a:r>
              <a:rPr lang="en" sz="4500"/>
              <a:t>G),</a:t>
            </a:r>
          </a:p>
          <a:p>
            <a:pPr>
              <a:buFont typeface="Arial" panose="020B0604020202020204" pitchFamily="34" charset="0"/>
              <a:buChar char="•"/>
            </a:pPr>
            <a:r>
              <a:rPr lang="ru-RU" sz="4500"/>
              <a:t>цитозин (</a:t>
            </a:r>
            <a:r>
              <a:rPr lang="en" sz="4500"/>
              <a:t>C).</a:t>
            </a:r>
          </a:p>
          <a:p>
            <a:pPr>
              <a:buFont typeface="Wingdings" panose="05000000000000000000" pitchFamily="2" charset="2"/>
              <a:buChar char="Ø"/>
            </a:pPr>
            <a:endParaRPr lang="en-GB" sz="4500"/>
          </a:p>
          <a:p>
            <a:pPr>
              <a:buFont typeface="Wingdings" panose="05000000000000000000" pitchFamily="2" charset="2"/>
              <a:buChar char="Ø"/>
            </a:pPr>
            <a:r>
              <a:rPr lang="ru-RU" sz="4500" err="1"/>
              <a:t>Послідовність</a:t>
            </a:r>
            <a:r>
              <a:rPr lang="ru-RU" sz="4500"/>
              <a:t> </a:t>
            </a:r>
            <a:r>
              <a:rPr lang="ru-RU" sz="4500" err="1"/>
              <a:t>цих</a:t>
            </a:r>
            <a:r>
              <a:rPr lang="ru-RU" sz="4500"/>
              <a:t> основ у </a:t>
            </a:r>
            <a:r>
              <a:rPr lang="ru-RU" sz="4500" err="1"/>
              <a:t>молекулі</a:t>
            </a:r>
            <a:r>
              <a:rPr lang="ru-RU" sz="4500"/>
              <a:t> ДНК </a:t>
            </a:r>
            <a:r>
              <a:rPr lang="ru-RU" sz="4500" err="1"/>
              <a:t>визначає</a:t>
            </a:r>
            <a:r>
              <a:rPr lang="ru-RU" sz="4500"/>
              <a:t> порядок, у </a:t>
            </a:r>
            <a:r>
              <a:rPr lang="ru-RU" sz="4500" err="1"/>
              <a:t>якому</a:t>
            </a:r>
            <a:r>
              <a:rPr lang="ru-RU" sz="4500"/>
              <a:t> </a:t>
            </a:r>
            <a:r>
              <a:rPr lang="ru-RU" sz="4500" err="1"/>
              <a:t>будуються</a:t>
            </a:r>
            <a:r>
              <a:rPr lang="ru-RU" sz="4500"/>
              <a:t> </a:t>
            </a:r>
            <a:r>
              <a:rPr lang="ru-RU" sz="4500" b="1" u="sng" err="1"/>
              <a:t>амінокислоти</a:t>
            </a:r>
            <a:r>
              <a:rPr lang="ru-RU" sz="4500"/>
              <a:t> — «</a:t>
            </a:r>
            <a:r>
              <a:rPr lang="ru-RU" sz="4500" err="1"/>
              <a:t>цеглинки</a:t>
            </a:r>
            <a:r>
              <a:rPr lang="ru-RU" sz="4500"/>
              <a:t>» для </a:t>
            </a:r>
            <a:r>
              <a:rPr lang="ru-RU" sz="4500" err="1"/>
              <a:t>створення</a:t>
            </a:r>
            <a:r>
              <a:rPr lang="ru-RU" sz="4500"/>
              <a:t> </a:t>
            </a:r>
            <a:r>
              <a:rPr lang="ru-RU" sz="4500" err="1"/>
              <a:t>білків</a:t>
            </a:r>
            <a:r>
              <a:rPr lang="ru-RU" sz="4500"/>
              <a:t>.</a:t>
            </a:r>
            <a:endParaRPr lang="en-US" sz="4500"/>
          </a:p>
          <a:p>
            <a:pPr>
              <a:buFont typeface="Wingdings" panose="05000000000000000000" pitchFamily="2" charset="2"/>
              <a:buChar char="Ø"/>
            </a:pPr>
            <a:endParaRPr lang="en-GB" sz="4500"/>
          </a:p>
          <a:p>
            <a:pPr>
              <a:buFont typeface="Wingdings" panose="05000000000000000000" pitchFamily="2" charset="2"/>
              <a:buChar char="Ø"/>
            </a:pPr>
            <a:r>
              <a:rPr lang="ru-RU" sz="4500" err="1"/>
              <a:t>Цей</a:t>
            </a:r>
            <a:r>
              <a:rPr lang="ru-RU" sz="4500"/>
              <a:t> </a:t>
            </a:r>
            <a:r>
              <a:rPr lang="ru-RU" sz="4500" err="1"/>
              <a:t>механізм</a:t>
            </a:r>
            <a:r>
              <a:rPr lang="ru-RU" sz="4500"/>
              <a:t> і </a:t>
            </a:r>
            <a:r>
              <a:rPr lang="ru-RU" sz="4500" err="1"/>
              <a:t>є</a:t>
            </a:r>
            <a:r>
              <a:rPr lang="ru-RU" sz="4500"/>
              <a:t> основою </a:t>
            </a:r>
            <a:r>
              <a:rPr lang="ru-RU" sz="4500" b="1" u="sng" err="1"/>
              <a:t>генетичного</a:t>
            </a:r>
            <a:r>
              <a:rPr lang="ru-RU" sz="4500" b="1" u="sng"/>
              <a:t> коду</a:t>
            </a:r>
            <a:r>
              <a:rPr lang="ru-RU" sz="4500" u="sng"/>
              <a:t>.</a:t>
            </a:r>
            <a:endParaRPr lang="en-US" sz="4500" u="sng"/>
          </a:p>
          <a:p>
            <a:pPr>
              <a:buFont typeface="Wingdings" panose="05000000000000000000" pitchFamily="2" charset="2"/>
              <a:buChar char="Ø"/>
            </a:pPr>
            <a:endParaRPr lang="en-GB" sz="4500" u="sng"/>
          </a:p>
          <a:p>
            <a:r>
              <a:rPr lang="ru-RU" sz="4500"/>
              <a:t>У ДНК </a:t>
            </a:r>
            <a:r>
              <a:rPr lang="ru-RU" sz="4500" err="1"/>
              <a:t>записані</a:t>
            </a:r>
            <a:r>
              <a:rPr lang="ru-RU" sz="4500"/>
              <a:t> </a:t>
            </a:r>
            <a:r>
              <a:rPr lang="ru-RU" sz="4500" err="1"/>
              <a:t>всі</a:t>
            </a:r>
            <a:r>
              <a:rPr lang="ru-RU" sz="4500"/>
              <a:t> </a:t>
            </a:r>
            <a:r>
              <a:rPr lang="ru-RU" sz="4500" b="1" err="1"/>
              <a:t>інструкції</a:t>
            </a:r>
            <a:r>
              <a:rPr lang="ru-RU" sz="4500"/>
              <a:t>, </a:t>
            </a:r>
            <a:r>
              <a:rPr lang="ru-RU" sz="4500" err="1"/>
              <a:t>необхідні</a:t>
            </a:r>
            <a:r>
              <a:rPr lang="ru-RU" sz="4500"/>
              <a:t> живому </a:t>
            </a:r>
            <a:r>
              <a:rPr lang="ru-RU" sz="4500" err="1"/>
              <a:t>організму</a:t>
            </a:r>
            <a:r>
              <a:rPr lang="ru-RU" sz="4500"/>
              <a:t>, </a:t>
            </a:r>
            <a:r>
              <a:rPr lang="ru-RU" sz="4500" err="1"/>
              <a:t>щоб</a:t>
            </a:r>
            <a:r>
              <a:rPr lang="ru-RU" sz="4500"/>
              <a:t>:</a:t>
            </a:r>
          </a:p>
          <a:p>
            <a:pPr>
              <a:buFont typeface="Arial" panose="020B0604020202020204" pitchFamily="34" charset="0"/>
              <a:buChar char="•"/>
            </a:pPr>
            <a:r>
              <a:rPr lang="ru-RU" sz="4500" err="1"/>
              <a:t>рости</a:t>
            </a:r>
            <a:r>
              <a:rPr lang="ru-RU" sz="4500"/>
              <a:t>,</a:t>
            </a:r>
          </a:p>
          <a:p>
            <a:pPr>
              <a:buFont typeface="Arial" panose="020B0604020202020204" pitchFamily="34" charset="0"/>
              <a:buChar char="•"/>
            </a:pPr>
            <a:r>
              <a:rPr lang="ru-RU" sz="4500" err="1"/>
              <a:t>розмножуватися</a:t>
            </a:r>
            <a:r>
              <a:rPr lang="ru-RU" sz="4500"/>
              <a:t>,</a:t>
            </a:r>
          </a:p>
          <a:p>
            <a:pPr>
              <a:buFont typeface="Arial" panose="020B0604020202020204" pitchFamily="34" charset="0"/>
              <a:buChar char="•"/>
            </a:pPr>
            <a:r>
              <a:rPr lang="ru-RU" sz="4500" err="1"/>
              <a:t>виконувати</a:t>
            </a:r>
            <a:r>
              <a:rPr lang="ru-RU" sz="4500"/>
              <a:t> </a:t>
            </a:r>
            <a:r>
              <a:rPr lang="ru-RU" sz="4500" err="1"/>
              <a:t>свої</a:t>
            </a:r>
            <a:r>
              <a:rPr lang="ru-RU" sz="4500"/>
              <a:t> </a:t>
            </a:r>
            <a:r>
              <a:rPr lang="ru-RU" sz="4500" err="1"/>
              <a:t>функції</a:t>
            </a:r>
            <a:r>
              <a:rPr lang="ru-RU" sz="4500"/>
              <a:t>.</a:t>
            </a:r>
          </a:p>
          <a:p>
            <a:pPr marL="0" indent="0">
              <a:buNone/>
            </a:pPr>
            <a:endParaRPr lang="en-GB" b="1"/>
          </a:p>
          <a:p>
            <a:endParaRPr lang="en-GB"/>
          </a:p>
          <a:p>
            <a:pPr marL="0" indent="0">
              <a:buNone/>
            </a:pPr>
            <a:endParaRPr lang="en-US"/>
          </a:p>
        </p:txBody>
      </p:sp>
      <p:pic>
        <p:nvPicPr>
          <p:cNvPr id="4" name="Picture 3">
            <a:extLst>
              <a:ext uri="{FF2B5EF4-FFF2-40B4-BE49-F238E27FC236}">
                <a16:creationId xmlns:a16="http://schemas.microsoft.com/office/drawing/2014/main" id="{64B4257E-4DEC-934C-A3B8-9C5BCB9EEE19}"/>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264729" y="1744792"/>
            <a:ext cx="2729348" cy="3368415"/>
          </a:xfrm>
          <a:prstGeom prst="rect">
            <a:avLst/>
          </a:prstGeom>
        </p:spPr>
      </p:pic>
    </p:spTree>
    <p:extLst>
      <p:ext uri="{BB962C8B-B14F-4D97-AF65-F5344CB8AC3E}">
        <p14:creationId xmlns:p14="http://schemas.microsoft.com/office/powerpoint/2010/main" val="49701527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5B837C-CC17-458C-9A67-46C7F0CEA7C5}"/>
              </a:ext>
            </a:extLst>
          </p:cNvPr>
          <p:cNvSpPr>
            <a:spLocks noGrp="1"/>
          </p:cNvSpPr>
          <p:nvPr>
            <p:ph type="title"/>
          </p:nvPr>
        </p:nvSpPr>
        <p:spPr>
          <a:xfrm>
            <a:off x="524933" y="220452"/>
            <a:ext cx="8229600" cy="1143000"/>
          </a:xfrm>
        </p:spPr>
        <p:txBody>
          <a:bodyPr/>
          <a:lstStyle/>
          <a:p>
            <a:r>
              <a:rPr lang="ru-RU" dirty="0" err="1"/>
              <a:t>Високі</a:t>
            </a:r>
            <a:r>
              <a:rPr lang="ru-RU" dirty="0"/>
              <a:t> </a:t>
            </a:r>
            <a:r>
              <a:rPr lang="en" dirty="0"/>
              <a:t>E-</a:t>
            </a:r>
            <a:r>
              <a:rPr lang="ru-RU" dirty="0" err="1"/>
              <a:t>значення</a:t>
            </a:r>
            <a:endParaRPr lang="en-GB" dirty="0"/>
          </a:p>
        </p:txBody>
      </p:sp>
      <p:pic>
        <p:nvPicPr>
          <p:cNvPr id="5" name="Picture 4">
            <a:extLst>
              <a:ext uri="{FF2B5EF4-FFF2-40B4-BE49-F238E27FC236}">
                <a16:creationId xmlns:a16="http://schemas.microsoft.com/office/drawing/2014/main" id="{21FC8562-52AE-46A9-BA17-B7E5724D4ADD}"/>
              </a:ext>
            </a:extLst>
          </p:cNvPr>
          <p:cNvPicPr>
            <a:picLocks noChangeAspect="1"/>
          </p:cNvPicPr>
          <p:nvPr/>
        </p:nvPicPr>
        <p:blipFill>
          <a:blip r:embed="rId3"/>
          <a:stretch>
            <a:fillRect/>
          </a:stretch>
        </p:blipFill>
        <p:spPr>
          <a:xfrm>
            <a:off x="4890347" y="3684735"/>
            <a:ext cx="4111413" cy="3008351"/>
          </a:xfrm>
          <a:prstGeom prst="rect">
            <a:avLst/>
          </a:prstGeom>
        </p:spPr>
      </p:pic>
      <p:pic>
        <p:nvPicPr>
          <p:cNvPr id="9" name="Picture 8">
            <a:extLst>
              <a:ext uri="{FF2B5EF4-FFF2-40B4-BE49-F238E27FC236}">
                <a16:creationId xmlns:a16="http://schemas.microsoft.com/office/drawing/2014/main" id="{0AAE2F85-B5B5-4777-813F-41F86E383CF1}"/>
              </a:ext>
            </a:extLst>
          </p:cNvPr>
          <p:cNvPicPr>
            <a:picLocks noChangeAspect="1"/>
          </p:cNvPicPr>
          <p:nvPr/>
        </p:nvPicPr>
        <p:blipFill>
          <a:blip r:embed="rId4"/>
          <a:stretch>
            <a:fillRect/>
          </a:stretch>
        </p:blipFill>
        <p:spPr>
          <a:xfrm flipH="1">
            <a:off x="209974" y="1192004"/>
            <a:ext cx="2980266" cy="1986845"/>
          </a:xfrm>
          <a:prstGeom prst="rect">
            <a:avLst/>
          </a:prstGeom>
        </p:spPr>
      </p:pic>
      <p:pic>
        <p:nvPicPr>
          <p:cNvPr id="1026" name="Picture 2">
            <a:extLst>
              <a:ext uri="{FF2B5EF4-FFF2-40B4-BE49-F238E27FC236}">
                <a16:creationId xmlns:a16="http://schemas.microsoft.com/office/drawing/2014/main" id="{D65A4FA1-3A99-41DF-8D4E-680485F4B01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69204" y="2695786"/>
            <a:ext cx="2863577" cy="21476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809248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B3CCBF-6109-284B-806B-EADB087B413C}"/>
              </a:ext>
            </a:extLst>
          </p:cNvPr>
          <p:cNvSpPr>
            <a:spLocks noGrp="1"/>
          </p:cNvSpPr>
          <p:nvPr>
            <p:ph type="title"/>
          </p:nvPr>
        </p:nvSpPr>
        <p:spPr/>
        <p:txBody>
          <a:bodyPr>
            <a:normAutofit fontScale="90000"/>
          </a:bodyPr>
          <a:lstStyle/>
          <a:p>
            <a:r>
              <a:rPr lang="ru-RU" b="1" dirty="0" err="1"/>
              <a:t>Чому</a:t>
            </a:r>
            <a:r>
              <a:rPr lang="ru-RU" b="1" dirty="0"/>
              <a:t> ми </a:t>
            </a:r>
            <a:r>
              <a:rPr lang="ru-RU" b="1" dirty="0" err="1"/>
              <a:t>можемо</a:t>
            </a:r>
            <a:r>
              <a:rPr lang="ru-RU" b="1" dirty="0"/>
              <a:t> </a:t>
            </a:r>
            <a:r>
              <a:rPr lang="ru-RU" b="1" dirty="0" err="1"/>
              <a:t>знайти</a:t>
            </a:r>
            <a:r>
              <a:rPr lang="ru-RU" b="1" dirty="0"/>
              <a:t> ДНК </a:t>
            </a:r>
            <a:r>
              <a:rPr lang="ru-RU" b="1" dirty="0" err="1"/>
              <a:t>інших</a:t>
            </a:r>
            <a:r>
              <a:rPr lang="ru-RU" b="1" dirty="0"/>
              <a:t> тварин у </a:t>
            </a:r>
            <a:r>
              <a:rPr lang="ru-RU" b="1" dirty="0" err="1"/>
              <a:t>свинячій</a:t>
            </a:r>
            <a:r>
              <a:rPr lang="ru-RU" b="1" dirty="0"/>
              <a:t> </a:t>
            </a:r>
            <a:r>
              <a:rPr lang="ru-RU" b="1" dirty="0" err="1"/>
              <a:t>ковбасі</a:t>
            </a:r>
            <a:r>
              <a:rPr lang="ru-RU" b="1" dirty="0"/>
              <a:t>?</a:t>
            </a:r>
            <a:r>
              <a:rPr lang="ru-RU" dirty="0"/>
              <a:t>  </a:t>
            </a:r>
          </a:p>
        </p:txBody>
      </p:sp>
      <p:sp>
        <p:nvSpPr>
          <p:cNvPr id="3" name="Content Placeholder 2">
            <a:extLst>
              <a:ext uri="{FF2B5EF4-FFF2-40B4-BE49-F238E27FC236}">
                <a16:creationId xmlns:a16="http://schemas.microsoft.com/office/drawing/2014/main" id="{1370C830-78CB-CE41-A115-46B88671C66E}"/>
              </a:ext>
            </a:extLst>
          </p:cNvPr>
          <p:cNvSpPr>
            <a:spLocks noGrp="1"/>
          </p:cNvSpPr>
          <p:nvPr>
            <p:ph idx="1"/>
          </p:nvPr>
        </p:nvSpPr>
        <p:spPr>
          <a:xfrm>
            <a:off x="404914" y="1982079"/>
            <a:ext cx="4167086" cy="3263504"/>
          </a:xfrm>
        </p:spPr>
        <p:txBody>
          <a:bodyPr>
            <a:normAutofit/>
          </a:bodyPr>
          <a:lstStyle/>
          <a:p>
            <a:pPr marL="0" indent="0">
              <a:buNone/>
            </a:pPr>
            <a:r>
              <a:rPr lang="ru-RU" sz="2800" b="1" dirty="0">
                <a:solidFill>
                  <a:srgbClr val="3C3AEB"/>
                </a:solidFill>
              </a:rPr>
              <a:t>Велика рогата худоба, курка, </a:t>
            </a:r>
            <a:r>
              <a:rPr lang="ru-RU" sz="2800" b="1" dirty="0" err="1">
                <a:solidFill>
                  <a:srgbClr val="3C3AEB"/>
                </a:solidFill>
              </a:rPr>
              <a:t>вівця</a:t>
            </a:r>
            <a:r>
              <a:rPr lang="ru-RU" sz="2800" b="1" dirty="0">
                <a:solidFill>
                  <a:srgbClr val="3C3AEB"/>
                </a:solidFill>
              </a:rPr>
              <a:t> та…</a:t>
            </a:r>
            <a:endParaRPr lang="en-US" sz="2800" b="1" dirty="0">
              <a:solidFill>
                <a:srgbClr val="3C3AEB"/>
              </a:solidFill>
            </a:endParaRPr>
          </a:p>
        </p:txBody>
      </p:sp>
      <p:pic>
        <p:nvPicPr>
          <p:cNvPr id="4" name="Picture 3">
            <a:extLst>
              <a:ext uri="{FF2B5EF4-FFF2-40B4-BE49-F238E27FC236}">
                <a16:creationId xmlns:a16="http://schemas.microsoft.com/office/drawing/2014/main" id="{BC5F2F97-68FC-3D43-A482-26E77B7919E3}"/>
              </a:ext>
            </a:extLst>
          </p:cNvPr>
          <p:cNvPicPr>
            <a:picLocks noChangeAspect="1"/>
          </p:cNvPicPr>
          <p:nvPr/>
        </p:nvPicPr>
        <p:blipFill>
          <a:blip r:embed="rId3"/>
          <a:stretch>
            <a:fillRect/>
          </a:stretch>
        </p:blipFill>
        <p:spPr>
          <a:xfrm>
            <a:off x="588115" y="3367239"/>
            <a:ext cx="3800683" cy="2537915"/>
          </a:xfrm>
          <a:prstGeom prst="rect">
            <a:avLst/>
          </a:prstGeom>
        </p:spPr>
      </p:pic>
      <p:sp>
        <p:nvSpPr>
          <p:cNvPr id="5" name="TextBox 4">
            <a:extLst>
              <a:ext uri="{FF2B5EF4-FFF2-40B4-BE49-F238E27FC236}">
                <a16:creationId xmlns:a16="http://schemas.microsoft.com/office/drawing/2014/main" id="{43E8896B-1351-4F6E-A6F0-55953768AB61}"/>
              </a:ext>
            </a:extLst>
          </p:cNvPr>
          <p:cNvSpPr txBox="1"/>
          <p:nvPr/>
        </p:nvSpPr>
        <p:spPr>
          <a:xfrm>
            <a:off x="4822399" y="1982079"/>
            <a:ext cx="3577590" cy="584775"/>
          </a:xfrm>
          <a:prstGeom prst="rect">
            <a:avLst/>
          </a:prstGeom>
          <a:noFill/>
        </p:spPr>
        <p:txBody>
          <a:bodyPr wrap="square" rtlCol="0">
            <a:spAutoFit/>
          </a:bodyPr>
          <a:lstStyle/>
          <a:p>
            <a:r>
              <a:rPr lang="uk-UA" sz="3200" b="1" dirty="0">
                <a:solidFill>
                  <a:srgbClr val="3C3AEB"/>
                </a:solidFill>
              </a:rPr>
              <a:t>Людина</a:t>
            </a:r>
            <a:endParaRPr lang="en-US" sz="3200" b="1" dirty="0">
              <a:solidFill>
                <a:srgbClr val="3C3AEB"/>
              </a:solidFill>
            </a:endParaRPr>
          </a:p>
        </p:txBody>
      </p:sp>
      <p:pic>
        <p:nvPicPr>
          <p:cNvPr id="6" name="Picture 5">
            <a:extLst>
              <a:ext uri="{FF2B5EF4-FFF2-40B4-BE49-F238E27FC236}">
                <a16:creationId xmlns:a16="http://schemas.microsoft.com/office/drawing/2014/main" id="{45D6EA73-5F07-418D-8E91-C06FD69E7E5D}"/>
              </a:ext>
            </a:extLst>
          </p:cNvPr>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4653067" y="2617538"/>
            <a:ext cx="3345497" cy="2467990"/>
          </a:xfrm>
          <a:prstGeom prst="rect">
            <a:avLst/>
          </a:prstGeom>
        </p:spPr>
      </p:pic>
      <p:pic>
        <p:nvPicPr>
          <p:cNvPr id="7" name="Picture 6">
            <a:extLst>
              <a:ext uri="{FF2B5EF4-FFF2-40B4-BE49-F238E27FC236}">
                <a16:creationId xmlns:a16="http://schemas.microsoft.com/office/drawing/2014/main" id="{E1C95A33-7547-42B9-88E3-8480FBF2D7D1}"/>
              </a:ext>
            </a:extLst>
          </p:cNvPr>
          <p:cNvPicPr>
            <a:picLocks noChangeAspect="1"/>
          </p:cNvPicPr>
          <p:nvPr/>
        </p:nvPicPr>
        <p:blipFill>
          <a:blip r:embed="rId5"/>
          <a:stretch>
            <a:fillRect/>
          </a:stretch>
        </p:blipFill>
        <p:spPr>
          <a:xfrm>
            <a:off x="5933440" y="4821368"/>
            <a:ext cx="2924380" cy="1639252"/>
          </a:xfrm>
          <a:prstGeom prst="rect">
            <a:avLst/>
          </a:prstGeom>
        </p:spPr>
      </p:pic>
    </p:spTree>
    <p:extLst>
      <p:ext uri="{BB962C8B-B14F-4D97-AF65-F5344CB8AC3E}">
        <p14:creationId xmlns:p14="http://schemas.microsoft.com/office/powerpoint/2010/main" val="42623924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65C90C-A471-892E-5F21-4EC423496482}"/>
              </a:ext>
            </a:extLst>
          </p:cNvPr>
          <p:cNvSpPr>
            <a:spLocks noGrp="1"/>
          </p:cNvSpPr>
          <p:nvPr>
            <p:ph type="title"/>
          </p:nvPr>
        </p:nvSpPr>
        <p:spPr/>
        <p:txBody>
          <a:bodyPr/>
          <a:lstStyle/>
          <a:p>
            <a:r>
              <a:rPr lang="ru-RU" dirty="0" err="1"/>
              <a:t>Висновок</a:t>
            </a:r>
            <a:endParaRPr lang="en-GB" dirty="0"/>
          </a:p>
        </p:txBody>
      </p:sp>
      <p:sp>
        <p:nvSpPr>
          <p:cNvPr id="3" name="Content Placeholder 2">
            <a:extLst>
              <a:ext uri="{FF2B5EF4-FFF2-40B4-BE49-F238E27FC236}">
                <a16:creationId xmlns:a16="http://schemas.microsoft.com/office/drawing/2014/main" id="{B6273A6F-4294-B292-8367-8A418CA345B7}"/>
              </a:ext>
            </a:extLst>
          </p:cNvPr>
          <p:cNvSpPr>
            <a:spLocks noGrp="1"/>
          </p:cNvSpPr>
          <p:nvPr>
            <p:ph idx="1"/>
          </p:nvPr>
        </p:nvSpPr>
        <p:spPr>
          <a:xfrm>
            <a:off x="457200" y="1219200"/>
            <a:ext cx="8229600" cy="4906965"/>
          </a:xfrm>
        </p:spPr>
        <p:txBody>
          <a:bodyPr>
            <a:normAutofit/>
          </a:bodyPr>
          <a:lstStyle/>
          <a:p>
            <a:r>
              <a:rPr lang="ru-RU" sz="2800" dirty="0" err="1"/>
              <a:t>Є</a:t>
            </a:r>
            <a:r>
              <a:rPr lang="ru-RU" sz="2800" dirty="0"/>
              <a:t> </a:t>
            </a:r>
            <a:r>
              <a:rPr lang="ru-RU" sz="2800" dirty="0" err="1"/>
              <a:t>різниця</a:t>
            </a:r>
            <a:r>
              <a:rPr lang="ru-RU" sz="2800" dirty="0"/>
              <a:t> </a:t>
            </a:r>
            <a:r>
              <a:rPr lang="ru-RU" sz="2800" dirty="0" err="1"/>
              <a:t>між</a:t>
            </a:r>
            <a:r>
              <a:rPr lang="ru-RU" sz="2800" dirty="0"/>
              <a:t> </a:t>
            </a:r>
            <a:r>
              <a:rPr lang="ru-RU" sz="2800" dirty="0" err="1"/>
              <a:t>несподіваними</a:t>
            </a:r>
            <a:r>
              <a:rPr lang="ru-RU" sz="2800" dirty="0"/>
              <a:t> результатами з </a:t>
            </a:r>
            <a:r>
              <a:rPr lang="ru-RU" sz="2800" dirty="0" err="1">
                <a:solidFill>
                  <a:srgbClr val="FF40FF"/>
                </a:solidFill>
              </a:rPr>
              <a:t>високою</a:t>
            </a:r>
            <a:r>
              <a:rPr lang="ru-RU" sz="2800" dirty="0"/>
              <a:t> </a:t>
            </a:r>
            <a:r>
              <a:rPr lang="ru-RU" sz="2800" dirty="0" err="1"/>
              <a:t>надійністю</a:t>
            </a:r>
            <a:r>
              <a:rPr lang="ru-RU" sz="2800" dirty="0"/>
              <a:t> та </a:t>
            </a:r>
            <a:r>
              <a:rPr lang="ru-RU" sz="2800" dirty="0" err="1"/>
              <a:t>несподіваними</a:t>
            </a:r>
            <a:r>
              <a:rPr lang="ru-RU" sz="2800" dirty="0"/>
              <a:t> результатами з </a:t>
            </a:r>
            <a:r>
              <a:rPr lang="ru-RU" sz="2800" dirty="0" err="1">
                <a:solidFill>
                  <a:srgbClr val="FF40FF"/>
                </a:solidFill>
              </a:rPr>
              <a:t>низькою</a:t>
            </a:r>
            <a:r>
              <a:rPr lang="ru-RU" sz="2800" dirty="0"/>
              <a:t> </a:t>
            </a:r>
            <a:r>
              <a:rPr lang="ru-RU" sz="2800" dirty="0" err="1"/>
              <a:t>надійністю</a:t>
            </a:r>
            <a:r>
              <a:rPr lang="ru-RU" sz="2800" dirty="0"/>
              <a:t>.</a:t>
            </a:r>
          </a:p>
          <a:p>
            <a:pPr>
              <a:buFont typeface="Arial" panose="020B0604020202020204" pitchFamily="34" charset="0"/>
              <a:buChar char="•"/>
            </a:pPr>
            <a:r>
              <a:rPr lang="ru-RU" sz="2800" b="1" dirty="0"/>
              <a:t>У </a:t>
            </a:r>
            <a:r>
              <a:rPr lang="ru-RU" sz="2800" b="1" dirty="0" err="1"/>
              <a:t>Завданні</a:t>
            </a:r>
            <a:r>
              <a:rPr lang="ru-RU" sz="2800" b="1" dirty="0"/>
              <a:t> 1</a:t>
            </a:r>
            <a:r>
              <a:rPr lang="ru-RU" sz="2800" dirty="0"/>
              <a:t> ми </a:t>
            </a:r>
            <a:r>
              <a:rPr lang="ru-RU" sz="2800" dirty="0" err="1"/>
              <a:t>вважаємо</a:t>
            </a:r>
            <a:r>
              <a:rPr lang="ru-RU" sz="2800" dirty="0"/>
              <a:t>, </a:t>
            </a:r>
            <a:r>
              <a:rPr lang="ru-RU" sz="2800" dirty="0" err="1"/>
              <a:t>що</a:t>
            </a:r>
            <a:r>
              <a:rPr lang="ru-RU" sz="2800" dirty="0"/>
              <a:t> </a:t>
            </a:r>
            <a:r>
              <a:rPr lang="ru-RU" sz="2800" dirty="0" err="1"/>
              <a:t>ці</a:t>
            </a:r>
            <a:r>
              <a:rPr lang="ru-RU" sz="2800" dirty="0"/>
              <a:t> </a:t>
            </a:r>
            <a:r>
              <a:rPr lang="ru-RU" sz="2800" dirty="0" err="1"/>
              <a:t>різні</a:t>
            </a:r>
            <a:r>
              <a:rPr lang="ru-RU" sz="2800" dirty="0"/>
              <a:t> </a:t>
            </a:r>
            <a:r>
              <a:rPr lang="ru-RU" sz="2800" dirty="0" err="1"/>
              <a:t>тварини</a:t>
            </a:r>
            <a:r>
              <a:rPr lang="ru-RU" sz="2800" dirty="0"/>
              <a:t> – корова, </a:t>
            </a:r>
            <a:r>
              <a:rPr lang="ru-RU" sz="2800" dirty="0" err="1"/>
              <a:t>людина</a:t>
            </a:r>
            <a:r>
              <a:rPr lang="ru-RU" sz="2800" dirty="0"/>
              <a:t> </a:t>
            </a:r>
            <a:r>
              <a:rPr lang="ru-RU" sz="2800" dirty="0" err="1"/>
              <a:t>тощо</a:t>
            </a:r>
            <a:r>
              <a:rPr lang="ru-RU" sz="2800" dirty="0"/>
              <a:t> – </a:t>
            </a:r>
            <a:r>
              <a:rPr lang="ru-RU" sz="2800" dirty="0" err="1">
                <a:solidFill>
                  <a:srgbClr val="FF40FF"/>
                </a:solidFill>
              </a:rPr>
              <a:t>справді</a:t>
            </a:r>
            <a:r>
              <a:rPr lang="ru-RU" sz="2800" dirty="0"/>
              <a:t> </a:t>
            </a:r>
            <a:r>
              <a:rPr lang="ru-RU" sz="2800" dirty="0" err="1"/>
              <a:t>мають</a:t>
            </a:r>
            <a:r>
              <a:rPr lang="ru-RU" sz="2800" dirty="0"/>
              <a:t> </a:t>
            </a:r>
            <a:r>
              <a:rPr lang="ru-RU" sz="2800" dirty="0" err="1"/>
              <a:t>певну</a:t>
            </a:r>
            <a:r>
              <a:rPr lang="ru-RU" sz="2800" dirty="0"/>
              <a:t> ДНК у </a:t>
            </a:r>
            <a:r>
              <a:rPr lang="ru-RU" sz="2800" dirty="0" err="1"/>
              <a:t>ковбасі</a:t>
            </a:r>
            <a:r>
              <a:rPr lang="ru-RU" sz="2800" dirty="0"/>
              <a:t>. </a:t>
            </a:r>
            <a:r>
              <a:rPr lang="en" sz="2800" b="1" dirty="0"/>
              <a:t>E-</a:t>
            </a:r>
            <a:r>
              <a:rPr lang="ru-RU" sz="2800" b="1" dirty="0" err="1"/>
              <a:t>значення</a:t>
            </a:r>
            <a:r>
              <a:rPr lang="ru-RU" sz="2800" b="1" dirty="0"/>
              <a:t> </a:t>
            </a:r>
            <a:r>
              <a:rPr lang="ru-RU" sz="2800" b="1" dirty="0" err="1"/>
              <a:t>є</a:t>
            </a:r>
            <a:r>
              <a:rPr lang="ru-RU" sz="2800" b="1" dirty="0"/>
              <a:t> </a:t>
            </a:r>
            <a:r>
              <a:rPr lang="ru-RU" sz="2800" b="1" dirty="0" err="1">
                <a:solidFill>
                  <a:srgbClr val="FF40FF"/>
                </a:solidFill>
              </a:rPr>
              <a:t>надійними</a:t>
            </a:r>
            <a:r>
              <a:rPr lang="ru-RU" sz="2800" b="1" dirty="0"/>
              <a:t>.</a:t>
            </a:r>
            <a:endParaRPr lang="ru-RU" sz="2800" dirty="0"/>
          </a:p>
          <a:p>
            <a:pPr>
              <a:buFont typeface="Arial" panose="020B0604020202020204" pitchFamily="34" charset="0"/>
              <a:buChar char="•"/>
            </a:pPr>
            <a:r>
              <a:rPr lang="ru-RU" sz="2800" b="1" dirty="0"/>
              <a:t>У </a:t>
            </a:r>
            <a:r>
              <a:rPr lang="ru-RU" sz="2800" b="1" dirty="0" err="1"/>
              <a:t>Завданні</a:t>
            </a:r>
            <a:r>
              <a:rPr lang="ru-RU" sz="2800" b="1" dirty="0"/>
              <a:t> 2</a:t>
            </a:r>
            <a:r>
              <a:rPr lang="ru-RU" sz="2800" dirty="0"/>
              <a:t> ми </a:t>
            </a:r>
            <a:r>
              <a:rPr lang="ru-RU" sz="2800" dirty="0">
                <a:solidFill>
                  <a:srgbClr val="FF40FF"/>
                </a:solidFill>
              </a:rPr>
              <a:t>не </a:t>
            </a:r>
            <a:r>
              <a:rPr lang="ru-RU" sz="2800" dirty="0" err="1">
                <a:solidFill>
                  <a:srgbClr val="FF40FF"/>
                </a:solidFill>
              </a:rPr>
              <a:t>вважаємо</a:t>
            </a:r>
            <a:r>
              <a:rPr lang="ru-RU" sz="2800" dirty="0"/>
              <a:t>, </a:t>
            </a:r>
            <a:r>
              <a:rPr lang="ru-RU" sz="2800" dirty="0" err="1"/>
              <a:t>що</a:t>
            </a:r>
            <a:r>
              <a:rPr lang="ru-RU" sz="2800" dirty="0"/>
              <a:t> </a:t>
            </a:r>
            <a:r>
              <a:rPr lang="ru-RU" sz="2800" dirty="0" err="1"/>
              <a:t>ці</a:t>
            </a:r>
            <a:r>
              <a:rPr lang="ru-RU" sz="2800" dirty="0"/>
              <a:t> </a:t>
            </a:r>
            <a:r>
              <a:rPr lang="ru-RU" sz="2800" dirty="0" err="1"/>
              <a:t>різні</a:t>
            </a:r>
            <a:r>
              <a:rPr lang="ru-RU" sz="2800" dirty="0"/>
              <a:t> </a:t>
            </a:r>
            <a:r>
              <a:rPr lang="ru-RU" sz="2800" dirty="0" err="1"/>
              <a:t>організми</a:t>
            </a:r>
            <a:r>
              <a:rPr lang="ru-RU" sz="2800" dirty="0"/>
              <a:t> </a:t>
            </a:r>
            <a:r>
              <a:rPr lang="ru-RU" sz="2800" dirty="0" err="1"/>
              <a:t>мають</a:t>
            </a:r>
            <a:r>
              <a:rPr lang="ru-RU" sz="2800" dirty="0"/>
              <a:t> ДНК у </a:t>
            </a:r>
            <a:r>
              <a:rPr lang="ru-RU" sz="2800" dirty="0" err="1"/>
              <a:t>ковбасі</a:t>
            </a:r>
            <a:r>
              <a:rPr lang="ru-RU" sz="2800" dirty="0"/>
              <a:t>, тому </a:t>
            </a:r>
            <a:r>
              <a:rPr lang="ru-RU" sz="2800" dirty="0" err="1"/>
              <a:t>що</a:t>
            </a:r>
            <a:r>
              <a:rPr lang="ru-RU" sz="2800" dirty="0"/>
              <a:t> </a:t>
            </a:r>
            <a:r>
              <a:rPr lang="en" sz="2800" b="1" dirty="0"/>
              <a:t>E-</a:t>
            </a:r>
            <a:r>
              <a:rPr lang="ru-RU" sz="2800" b="1" dirty="0" err="1"/>
              <a:t>значення</a:t>
            </a:r>
            <a:r>
              <a:rPr lang="ru-RU" sz="2800" b="1" dirty="0"/>
              <a:t> </a:t>
            </a:r>
            <a:r>
              <a:rPr lang="ru-RU" sz="2800" b="1" dirty="0" err="1">
                <a:solidFill>
                  <a:srgbClr val="FF40FF"/>
                </a:solidFill>
              </a:rPr>
              <a:t>ненадійні</a:t>
            </a:r>
            <a:r>
              <a:rPr lang="ru-RU" sz="2800" b="1" dirty="0"/>
              <a:t>.</a:t>
            </a:r>
            <a:endParaRPr lang="ru-RU" sz="2800" dirty="0"/>
          </a:p>
        </p:txBody>
      </p:sp>
    </p:spTree>
    <p:extLst>
      <p:ext uri="{BB962C8B-B14F-4D97-AF65-F5344CB8AC3E}">
        <p14:creationId xmlns:p14="http://schemas.microsoft.com/office/powerpoint/2010/main" val="187750836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0EE28B8-2F6C-DC1E-4CC9-BAEEE13CA069}"/>
              </a:ext>
            </a:extLst>
          </p:cNvPr>
          <p:cNvSpPr>
            <a:spLocks noGrp="1"/>
          </p:cNvSpPr>
          <p:nvPr>
            <p:ph type="title"/>
          </p:nvPr>
        </p:nvSpPr>
        <p:spPr/>
        <p:txBody>
          <a:bodyPr>
            <a:noAutofit/>
          </a:bodyPr>
          <a:lstStyle/>
          <a:p>
            <a:r>
              <a:rPr lang="ru-RU" sz="2400" dirty="0" err="1"/>
              <a:t>Знайдіть</a:t>
            </a:r>
            <a:r>
              <a:rPr lang="ru-RU" sz="2400" dirty="0"/>
              <a:t> і </a:t>
            </a:r>
            <a:r>
              <a:rPr lang="ru-RU" sz="2400" dirty="0" err="1"/>
              <a:t>підготуйте</a:t>
            </a:r>
            <a:r>
              <a:rPr lang="ru-RU" sz="2400" dirty="0"/>
              <a:t> </a:t>
            </a:r>
            <a:r>
              <a:rPr lang="ru-RU" sz="2400" dirty="0" err="1"/>
              <a:t>звіт</a:t>
            </a:r>
            <a:r>
              <a:rPr lang="ru-RU" sz="2400" dirty="0"/>
              <a:t> про приклад </a:t>
            </a:r>
            <a:r>
              <a:rPr lang="ru-RU" sz="2400" dirty="0" err="1"/>
              <a:t>використання</a:t>
            </a:r>
            <a:r>
              <a:rPr lang="ru-RU" sz="2400" dirty="0"/>
              <a:t> ДНК-</a:t>
            </a:r>
            <a:r>
              <a:rPr lang="ru-RU" sz="2400" dirty="0" err="1"/>
              <a:t>штрихкодування</a:t>
            </a:r>
            <a:r>
              <a:rPr lang="ru-RU" sz="2400" dirty="0"/>
              <a:t> у </a:t>
            </a:r>
            <a:r>
              <a:rPr lang="ru-RU" sz="2400" dirty="0" err="1"/>
              <a:t>природоохороні</a:t>
            </a:r>
            <a:r>
              <a:rPr lang="ru-RU" sz="2400" dirty="0"/>
              <a:t>.</a:t>
            </a:r>
            <a:br>
              <a:rPr lang="en-GB" sz="2800" dirty="0">
                <a:effectLst/>
                <a:latin typeface="Calibri" panose="020F0502020204030204" pitchFamily="34" charset="0"/>
                <a:ea typeface="Calibri" panose="020F0502020204030204" pitchFamily="34" charset="0"/>
                <a:cs typeface="Times New Roman" panose="02020603050405020304" pitchFamily="18" charset="0"/>
              </a:rPr>
            </a:br>
            <a:endParaRPr lang="en-GB" sz="2800" dirty="0"/>
          </a:p>
        </p:txBody>
      </p:sp>
      <p:sp>
        <p:nvSpPr>
          <p:cNvPr id="5" name="Text Placeholder 4">
            <a:extLst>
              <a:ext uri="{FF2B5EF4-FFF2-40B4-BE49-F238E27FC236}">
                <a16:creationId xmlns:a16="http://schemas.microsoft.com/office/drawing/2014/main" id="{6358DCE0-B854-1AD8-B4B9-466B4B4CA28C}"/>
              </a:ext>
            </a:extLst>
          </p:cNvPr>
          <p:cNvSpPr>
            <a:spLocks noGrp="1"/>
          </p:cNvSpPr>
          <p:nvPr>
            <p:ph type="body" idx="1"/>
          </p:nvPr>
        </p:nvSpPr>
        <p:spPr/>
        <p:txBody>
          <a:bodyPr>
            <a:normAutofit/>
          </a:bodyPr>
          <a:lstStyle/>
          <a:p>
            <a:r>
              <a:rPr lang="ru-RU" sz="3600" dirty="0" err="1">
                <a:solidFill>
                  <a:srgbClr val="FF40FF"/>
                </a:solidFill>
              </a:rPr>
              <a:t>Завдання</a:t>
            </a:r>
            <a:r>
              <a:rPr lang="ru-RU" sz="3600" dirty="0">
                <a:solidFill>
                  <a:srgbClr val="FF40FF"/>
                </a:solidFill>
              </a:rPr>
              <a:t> </a:t>
            </a:r>
            <a:r>
              <a:rPr lang="ru-RU" sz="3600" dirty="0" err="1">
                <a:solidFill>
                  <a:srgbClr val="FF40FF"/>
                </a:solidFill>
              </a:rPr>
              <a:t>підвищеної</a:t>
            </a:r>
            <a:r>
              <a:rPr lang="ru-RU" sz="3600" dirty="0">
                <a:solidFill>
                  <a:srgbClr val="FF40FF"/>
                </a:solidFill>
              </a:rPr>
              <a:t> </a:t>
            </a:r>
            <a:r>
              <a:rPr lang="ru-RU" sz="3600" dirty="0" err="1">
                <a:solidFill>
                  <a:srgbClr val="FF40FF"/>
                </a:solidFill>
              </a:rPr>
              <a:t>складності</a:t>
            </a:r>
            <a:endParaRPr lang="en-GB" sz="4000" dirty="0">
              <a:solidFill>
                <a:srgbClr val="FF40FF"/>
              </a:solidFill>
            </a:endParaRPr>
          </a:p>
        </p:txBody>
      </p:sp>
    </p:spTree>
    <p:extLst>
      <p:ext uri="{BB962C8B-B14F-4D97-AF65-F5344CB8AC3E}">
        <p14:creationId xmlns:p14="http://schemas.microsoft.com/office/powerpoint/2010/main" val="16695474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C48F47-7D4C-7241-9509-659E9A1C158B}"/>
              </a:ext>
            </a:extLst>
          </p:cNvPr>
          <p:cNvSpPr>
            <a:spLocks noGrp="1"/>
          </p:cNvSpPr>
          <p:nvPr>
            <p:ph type="title"/>
          </p:nvPr>
        </p:nvSpPr>
        <p:spPr/>
        <p:txBody>
          <a:bodyPr/>
          <a:lstStyle/>
          <a:p>
            <a:r>
              <a:rPr lang="ru-RU"/>
              <a:t>Як ми «</a:t>
            </a:r>
            <a:r>
              <a:rPr lang="ru-RU" err="1"/>
              <a:t>читаємо</a:t>
            </a:r>
            <a:r>
              <a:rPr lang="ru-RU"/>
              <a:t>» ДНК</a:t>
            </a:r>
            <a:endParaRPr lang="en-US"/>
          </a:p>
        </p:txBody>
      </p:sp>
      <p:sp>
        <p:nvSpPr>
          <p:cNvPr id="3" name="Content Placeholder 2">
            <a:extLst>
              <a:ext uri="{FF2B5EF4-FFF2-40B4-BE49-F238E27FC236}">
                <a16:creationId xmlns:a16="http://schemas.microsoft.com/office/drawing/2014/main" id="{BB06CE58-744C-BA42-B9E6-BDD18352F3AA}"/>
              </a:ext>
            </a:extLst>
          </p:cNvPr>
          <p:cNvSpPr>
            <a:spLocks noGrp="1"/>
          </p:cNvSpPr>
          <p:nvPr>
            <p:ph idx="1"/>
          </p:nvPr>
        </p:nvSpPr>
        <p:spPr>
          <a:xfrm>
            <a:off x="628650" y="1543050"/>
            <a:ext cx="7886700" cy="4810125"/>
          </a:xfrm>
        </p:spPr>
        <p:txBody>
          <a:bodyPr>
            <a:normAutofit lnSpcReduction="10000"/>
          </a:bodyPr>
          <a:lstStyle/>
          <a:p>
            <a:pPr>
              <a:buFont typeface="Wingdings" panose="05000000000000000000" pitchFamily="2" charset="2"/>
              <a:buChar char="Ø"/>
            </a:pPr>
            <a:r>
              <a:rPr lang="ru-RU" sz="2800"/>
              <a:t>Як </a:t>
            </a:r>
            <a:r>
              <a:rPr lang="ru-RU" sz="2800" err="1"/>
              <a:t>працюють</a:t>
            </a:r>
            <a:r>
              <a:rPr lang="ru-RU" sz="2800"/>
              <a:t> з ДНК</a:t>
            </a:r>
          </a:p>
          <a:p>
            <a:pPr>
              <a:buFont typeface="Wingdings" panose="05000000000000000000" pitchFamily="2" charset="2"/>
              <a:buChar char="Ø"/>
            </a:pPr>
            <a:r>
              <a:rPr lang="ru-RU" sz="2800" err="1"/>
              <a:t>Виділення</a:t>
            </a:r>
            <a:r>
              <a:rPr lang="ru-RU" sz="2800"/>
              <a:t> ДНК – </a:t>
            </a:r>
            <a:r>
              <a:rPr lang="ru-RU" sz="2800" err="1"/>
              <a:t>спочатку</a:t>
            </a:r>
            <a:r>
              <a:rPr lang="ru-RU" sz="2800"/>
              <a:t> </a:t>
            </a:r>
            <a:r>
              <a:rPr lang="ru-RU" sz="2800" err="1"/>
              <a:t>науковці</a:t>
            </a:r>
            <a:r>
              <a:rPr lang="ru-RU" sz="2800"/>
              <a:t> </a:t>
            </a:r>
            <a:r>
              <a:rPr lang="ru-RU" sz="2800" err="1"/>
              <a:t>отримують</a:t>
            </a:r>
            <a:r>
              <a:rPr lang="ru-RU" sz="2800"/>
              <a:t> ДНК з </a:t>
            </a:r>
            <a:r>
              <a:rPr lang="ru-RU" sz="2800" err="1"/>
              <a:t>клітин</a:t>
            </a:r>
            <a:r>
              <a:rPr lang="ru-RU" sz="2800"/>
              <a:t>.</a:t>
            </a:r>
          </a:p>
          <a:p>
            <a:pPr>
              <a:buFont typeface="Wingdings" panose="05000000000000000000" pitchFamily="2" charset="2"/>
              <a:buChar char="Ø"/>
            </a:pPr>
            <a:r>
              <a:rPr lang="ru-RU" sz="2800" err="1"/>
              <a:t>Секвенування</a:t>
            </a:r>
            <a:r>
              <a:rPr lang="ru-RU" sz="2800"/>
              <a:t> ДНК – </a:t>
            </a:r>
            <a:r>
              <a:rPr lang="ru-RU" sz="2800" err="1"/>
              <a:t>визначають</a:t>
            </a:r>
            <a:r>
              <a:rPr lang="ru-RU" sz="2800"/>
              <a:t> </a:t>
            </a:r>
            <a:r>
              <a:rPr lang="ru-RU" sz="2800" err="1"/>
              <a:t>точну</a:t>
            </a:r>
            <a:r>
              <a:rPr lang="ru-RU" sz="2800"/>
              <a:t> </a:t>
            </a:r>
            <a:r>
              <a:rPr lang="ru-RU" sz="2800" err="1"/>
              <a:t>послідовність</a:t>
            </a:r>
            <a:r>
              <a:rPr lang="ru-RU" sz="2800"/>
              <a:t> </a:t>
            </a:r>
            <a:r>
              <a:rPr lang="ru-RU" sz="2800" err="1"/>
              <a:t>нуклеотидів</a:t>
            </a:r>
            <a:r>
              <a:rPr lang="ru-RU" sz="2800"/>
              <a:t> (</a:t>
            </a:r>
            <a:r>
              <a:rPr lang="en-US" sz="2800"/>
              <a:t>A, T, G, C).</a:t>
            </a:r>
          </a:p>
          <a:p>
            <a:pPr>
              <a:buFont typeface="Wingdings" panose="05000000000000000000" pitchFamily="2" charset="2"/>
              <a:buChar char="Ø"/>
            </a:pPr>
            <a:r>
              <a:rPr lang="en-US" sz="2800"/>
              <a:t>📌 </a:t>
            </a:r>
            <a:r>
              <a:rPr lang="ru-RU" sz="2800"/>
              <a:t>Але </a:t>
            </a:r>
            <a:r>
              <a:rPr lang="ru-RU" sz="2800" err="1"/>
              <a:t>обсяг</a:t>
            </a:r>
            <a:r>
              <a:rPr lang="ru-RU" sz="2800"/>
              <a:t> </a:t>
            </a:r>
            <a:r>
              <a:rPr lang="ru-RU" sz="2800" err="1"/>
              <a:t>інформації</a:t>
            </a:r>
            <a:r>
              <a:rPr lang="ru-RU" sz="2800"/>
              <a:t> </a:t>
            </a:r>
            <a:r>
              <a:rPr lang="ru-RU" sz="2800" err="1"/>
              <a:t>величезний</a:t>
            </a:r>
            <a:r>
              <a:rPr lang="ru-RU" sz="2800"/>
              <a:t>!</a:t>
            </a:r>
            <a:br>
              <a:rPr lang="ru-RU" sz="2800"/>
            </a:br>
            <a:r>
              <a:rPr lang="ru-RU" sz="2800"/>
              <a:t>У </a:t>
            </a:r>
            <a:r>
              <a:rPr lang="ru-RU" sz="2800" err="1"/>
              <a:t>геномі</a:t>
            </a:r>
            <a:r>
              <a:rPr lang="ru-RU" sz="2800"/>
              <a:t> </a:t>
            </a:r>
            <a:r>
              <a:rPr lang="ru-RU" sz="2800" err="1"/>
              <a:t>людини</a:t>
            </a:r>
            <a:r>
              <a:rPr lang="ru-RU" sz="2800"/>
              <a:t> </a:t>
            </a:r>
            <a:r>
              <a:rPr lang="ru-RU" sz="2800" err="1"/>
              <a:t>приблизно</a:t>
            </a:r>
            <a:r>
              <a:rPr lang="ru-RU" sz="2800"/>
              <a:t> 3 </a:t>
            </a:r>
            <a:r>
              <a:rPr lang="ru-RU" sz="2800" err="1"/>
              <a:t>мільярди</a:t>
            </a:r>
            <a:r>
              <a:rPr lang="ru-RU" sz="2800"/>
              <a:t> основ.</a:t>
            </a:r>
          </a:p>
          <a:p>
            <a:pPr>
              <a:buFont typeface="Wingdings" panose="05000000000000000000" pitchFamily="2" charset="2"/>
              <a:buChar char="Ø"/>
            </a:pPr>
            <a:r>
              <a:rPr lang="en-US" sz="2800"/>
              <a:t>💻 </a:t>
            </a:r>
            <a:r>
              <a:rPr lang="ru-RU" sz="2800"/>
              <a:t>Тому для </a:t>
            </a:r>
            <a:r>
              <a:rPr lang="ru-RU" sz="2800" err="1"/>
              <a:t>обробки</a:t>
            </a:r>
            <a:r>
              <a:rPr lang="ru-RU" sz="2800"/>
              <a:t> таких </a:t>
            </a:r>
            <a:r>
              <a:rPr lang="ru-RU" sz="2800" err="1"/>
              <a:t>даних</a:t>
            </a:r>
            <a:r>
              <a:rPr lang="ru-RU" sz="2800"/>
              <a:t> нам </a:t>
            </a:r>
            <a:r>
              <a:rPr lang="ru-RU" sz="2800" err="1"/>
              <a:t>потрібні</a:t>
            </a:r>
            <a:r>
              <a:rPr lang="ru-RU" sz="2800"/>
              <a:t> </a:t>
            </a:r>
            <a:r>
              <a:rPr lang="ru-RU" sz="2800" err="1"/>
              <a:t>комп’ютери</a:t>
            </a:r>
            <a:r>
              <a:rPr lang="ru-RU" sz="2800"/>
              <a:t> – без них </a:t>
            </a:r>
            <a:r>
              <a:rPr lang="ru-RU" sz="2800" err="1"/>
              <a:t>неможливо</a:t>
            </a:r>
            <a:r>
              <a:rPr lang="ru-RU" sz="2800"/>
              <a:t> </a:t>
            </a:r>
            <a:r>
              <a:rPr lang="ru-RU" sz="2800" err="1"/>
              <a:t>швидко</a:t>
            </a:r>
            <a:r>
              <a:rPr lang="ru-RU" sz="2800"/>
              <a:t> </a:t>
            </a:r>
            <a:r>
              <a:rPr lang="ru-RU" sz="2800" err="1"/>
              <a:t>проаналізувати</a:t>
            </a:r>
            <a:r>
              <a:rPr lang="ru-RU" sz="2800"/>
              <a:t> всю </a:t>
            </a:r>
            <a:r>
              <a:rPr lang="ru-RU" sz="2800" err="1"/>
              <a:t>інформацію</a:t>
            </a:r>
            <a:r>
              <a:rPr lang="ru-RU" sz="2800"/>
              <a:t>.</a:t>
            </a:r>
          </a:p>
        </p:txBody>
      </p:sp>
      <p:pic>
        <p:nvPicPr>
          <p:cNvPr id="5" name="Picture 4">
            <a:extLst>
              <a:ext uri="{FF2B5EF4-FFF2-40B4-BE49-F238E27FC236}">
                <a16:creationId xmlns:a16="http://schemas.microsoft.com/office/drawing/2014/main" id="{FF6652C0-A757-1448-A2A1-88AB721C7740}"/>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8026006" y="995658"/>
            <a:ext cx="759650" cy="1321131"/>
          </a:xfrm>
          <a:prstGeom prst="rect">
            <a:avLst/>
          </a:prstGeom>
        </p:spPr>
      </p:pic>
      <p:pic>
        <p:nvPicPr>
          <p:cNvPr id="9" name="Picture 8">
            <a:extLst>
              <a:ext uri="{FF2B5EF4-FFF2-40B4-BE49-F238E27FC236}">
                <a16:creationId xmlns:a16="http://schemas.microsoft.com/office/drawing/2014/main" id="{FC09B3EE-8EBE-9B4B-A804-FB201EC544B9}"/>
              </a:ext>
            </a:extLst>
          </p:cNvPr>
          <p:cNvPicPr>
            <a:picLocks noChangeAspect="1"/>
          </p:cNvPicPr>
          <p:nvPr/>
        </p:nvPicPr>
        <p:blipFill>
          <a:blip r:embed="rId4"/>
          <a:stretch>
            <a:fillRect/>
          </a:stretch>
        </p:blipFill>
        <p:spPr>
          <a:xfrm>
            <a:off x="7224647" y="1443530"/>
            <a:ext cx="752376" cy="1444562"/>
          </a:xfrm>
          <a:prstGeom prst="rect">
            <a:avLst/>
          </a:prstGeom>
        </p:spPr>
      </p:pic>
      <p:grpSp>
        <p:nvGrpSpPr>
          <p:cNvPr id="11" name="Group 10">
            <a:extLst>
              <a:ext uri="{FF2B5EF4-FFF2-40B4-BE49-F238E27FC236}">
                <a16:creationId xmlns:a16="http://schemas.microsoft.com/office/drawing/2014/main" id="{FF936342-79C9-324F-AD38-50C9017B5249}"/>
              </a:ext>
            </a:extLst>
          </p:cNvPr>
          <p:cNvGrpSpPr/>
          <p:nvPr/>
        </p:nvGrpSpPr>
        <p:grpSpPr>
          <a:xfrm>
            <a:off x="7646753" y="2708618"/>
            <a:ext cx="758507" cy="1261291"/>
            <a:chOff x="6053890" y="1783341"/>
            <a:chExt cx="722810" cy="1445620"/>
          </a:xfrm>
        </p:grpSpPr>
        <p:pic>
          <p:nvPicPr>
            <p:cNvPr id="7" name="Picture 6">
              <a:extLst>
                <a:ext uri="{FF2B5EF4-FFF2-40B4-BE49-F238E27FC236}">
                  <a16:creationId xmlns:a16="http://schemas.microsoft.com/office/drawing/2014/main" id="{08D6E356-ABBE-7147-B8FD-7AD2126A7A93}"/>
                </a:ext>
              </a:extLst>
            </p:cNvPr>
            <p:cNvPicPr>
              <a:picLocks noChangeAspect="1"/>
            </p:cNvPicPr>
            <p:nvPr/>
          </p:nvPicPr>
          <p:blipFill>
            <a:blip r:embed="rId5" cstate="hqprint">
              <a:extLst>
                <a:ext uri="{28A0092B-C50C-407E-A947-70E740481C1C}">
                  <a14:useLocalDpi xmlns:a14="http://schemas.microsoft.com/office/drawing/2010/main"/>
                </a:ext>
              </a:extLst>
            </a:blip>
            <a:stretch>
              <a:fillRect/>
            </a:stretch>
          </p:blipFill>
          <p:spPr>
            <a:xfrm>
              <a:off x="6053890" y="1783341"/>
              <a:ext cx="722810" cy="1445620"/>
            </a:xfrm>
            <a:prstGeom prst="rect">
              <a:avLst/>
            </a:prstGeom>
          </p:spPr>
        </p:pic>
        <p:sp>
          <p:nvSpPr>
            <p:cNvPr id="10" name="TextBox 9">
              <a:extLst>
                <a:ext uri="{FF2B5EF4-FFF2-40B4-BE49-F238E27FC236}">
                  <a16:creationId xmlns:a16="http://schemas.microsoft.com/office/drawing/2014/main" id="{F78FF391-C118-1845-B151-DD43835C313F}"/>
                </a:ext>
              </a:extLst>
            </p:cNvPr>
            <p:cNvSpPr txBox="1"/>
            <p:nvPr/>
          </p:nvSpPr>
          <p:spPr>
            <a:xfrm>
              <a:off x="6136579" y="2681524"/>
              <a:ext cx="583395" cy="343937"/>
            </a:xfrm>
            <a:prstGeom prst="rect">
              <a:avLst/>
            </a:prstGeom>
            <a:noFill/>
          </p:spPr>
          <p:txBody>
            <a:bodyPr wrap="square" rtlCol="0">
              <a:spAutoFit/>
            </a:bodyPr>
            <a:lstStyle/>
            <a:p>
              <a:r>
                <a:rPr lang="en-US" sz="1350"/>
                <a:t>Soap</a:t>
              </a:r>
            </a:p>
          </p:txBody>
        </p:sp>
      </p:grpSp>
    </p:spTree>
    <p:extLst>
      <p:ext uri="{BB962C8B-B14F-4D97-AF65-F5344CB8AC3E}">
        <p14:creationId xmlns:p14="http://schemas.microsoft.com/office/powerpoint/2010/main" val="8523821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2DDBFF-7EAB-9A47-B355-2E5805023C8F}"/>
              </a:ext>
            </a:extLst>
          </p:cNvPr>
          <p:cNvSpPr>
            <a:spLocks noGrp="1"/>
          </p:cNvSpPr>
          <p:nvPr>
            <p:ph type="title"/>
          </p:nvPr>
        </p:nvSpPr>
        <p:spPr/>
        <p:txBody>
          <a:bodyPr/>
          <a:lstStyle/>
          <a:p>
            <a:r>
              <a:rPr lang="ru-RU" err="1"/>
              <a:t>Що</a:t>
            </a:r>
            <a:r>
              <a:rPr lang="ru-RU"/>
              <a:t> </a:t>
            </a:r>
            <a:r>
              <a:rPr lang="ru-RU" err="1"/>
              <a:t>може</a:t>
            </a:r>
            <a:r>
              <a:rPr lang="ru-RU"/>
              <a:t> </a:t>
            </a:r>
            <a:r>
              <a:rPr lang="ru-RU" err="1"/>
              <a:t>розповісти</a:t>
            </a:r>
            <a:r>
              <a:rPr lang="ru-RU"/>
              <a:t> нам ДНК?</a:t>
            </a:r>
            <a:endParaRPr lang="en-US"/>
          </a:p>
        </p:txBody>
      </p:sp>
      <p:sp>
        <p:nvSpPr>
          <p:cNvPr id="3" name="Content Placeholder 2">
            <a:extLst>
              <a:ext uri="{FF2B5EF4-FFF2-40B4-BE49-F238E27FC236}">
                <a16:creationId xmlns:a16="http://schemas.microsoft.com/office/drawing/2014/main" id="{8CA2EF7C-72FD-1A40-9CAD-2B01D5D26FB9}"/>
              </a:ext>
            </a:extLst>
          </p:cNvPr>
          <p:cNvSpPr>
            <a:spLocks noGrp="1"/>
          </p:cNvSpPr>
          <p:nvPr>
            <p:ph idx="1"/>
          </p:nvPr>
        </p:nvSpPr>
        <p:spPr>
          <a:xfrm>
            <a:off x="381000" y="1197430"/>
            <a:ext cx="8305800" cy="4833256"/>
          </a:xfrm>
        </p:spPr>
        <p:txBody>
          <a:bodyPr>
            <a:normAutofit lnSpcReduction="10000"/>
          </a:bodyPr>
          <a:lstStyle/>
          <a:p>
            <a:r>
              <a:rPr lang="ru-RU" sz="2400" b="1" err="1"/>
              <a:t>Унікальність</a:t>
            </a:r>
            <a:r>
              <a:rPr lang="ru-RU" sz="2400" b="1"/>
              <a:t> </a:t>
            </a:r>
            <a:r>
              <a:rPr lang="ru-RU" sz="2400" b="1" err="1"/>
              <a:t>людини</a:t>
            </a:r>
            <a:r>
              <a:rPr lang="ru-RU" sz="2400"/>
              <a:t>: ДНК </a:t>
            </a:r>
            <a:r>
              <a:rPr lang="ru-RU" sz="2400" err="1"/>
              <a:t>кожної</a:t>
            </a:r>
            <a:r>
              <a:rPr lang="ru-RU" sz="2400"/>
              <a:t> </a:t>
            </a:r>
            <a:r>
              <a:rPr lang="ru-RU" sz="2400" err="1"/>
              <a:t>людини</a:t>
            </a:r>
            <a:r>
              <a:rPr lang="ru-RU" sz="2400"/>
              <a:t> </a:t>
            </a:r>
            <a:r>
              <a:rPr lang="ru-RU" sz="2400" err="1"/>
              <a:t>неповторна</a:t>
            </a:r>
            <a:r>
              <a:rPr lang="ru-RU" sz="2400"/>
              <a:t>, як </a:t>
            </a:r>
            <a:r>
              <a:rPr lang="ru-RU" sz="2400" err="1"/>
              <a:t>відбитки</a:t>
            </a:r>
            <a:r>
              <a:rPr lang="ru-RU" sz="2400"/>
              <a:t> </a:t>
            </a:r>
            <a:r>
              <a:rPr lang="ru-RU" sz="2400" err="1"/>
              <a:t>пальців</a:t>
            </a:r>
            <a:r>
              <a:rPr lang="ru-RU" sz="2400"/>
              <a:t>.</a:t>
            </a:r>
          </a:p>
          <a:p>
            <a:r>
              <a:rPr lang="ru-RU" sz="2400" b="1" err="1"/>
              <a:t>Мутації</a:t>
            </a:r>
            <a:r>
              <a:rPr lang="ru-RU" sz="2400"/>
              <a:t>: у ДНК </a:t>
            </a:r>
            <a:r>
              <a:rPr lang="ru-RU" sz="2400" err="1"/>
              <a:t>іноді</a:t>
            </a:r>
            <a:r>
              <a:rPr lang="ru-RU" sz="2400"/>
              <a:t> </a:t>
            </a:r>
            <a:r>
              <a:rPr lang="ru-RU" sz="2400" err="1"/>
              <a:t>відбуваються</a:t>
            </a:r>
            <a:r>
              <a:rPr lang="ru-RU" sz="2400"/>
              <a:t> </a:t>
            </a:r>
            <a:r>
              <a:rPr lang="ru-RU" sz="2400" err="1"/>
              <a:t>зміни</a:t>
            </a:r>
            <a:r>
              <a:rPr lang="ru-RU" sz="2400"/>
              <a:t> (</a:t>
            </a:r>
            <a:r>
              <a:rPr lang="ru-RU" sz="2400" err="1"/>
              <a:t>мутації</a:t>
            </a:r>
            <a:r>
              <a:rPr lang="ru-RU" sz="2400"/>
              <a:t>). Вони </a:t>
            </a:r>
            <a:r>
              <a:rPr lang="ru-RU" sz="2400" err="1"/>
              <a:t>можуть</a:t>
            </a:r>
            <a:r>
              <a:rPr lang="ru-RU" sz="2400"/>
              <a:t> бути </a:t>
            </a:r>
            <a:r>
              <a:rPr lang="ru-RU" sz="2400" err="1"/>
              <a:t>нешкідливими</a:t>
            </a:r>
            <a:r>
              <a:rPr lang="ru-RU" sz="2400"/>
              <a:t>, а </a:t>
            </a:r>
            <a:r>
              <a:rPr lang="ru-RU" sz="2400" err="1"/>
              <a:t>іноді</a:t>
            </a:r>
            <a:r>
              <a:rPr lang="ru-RU" sz="2400"/>
              <a:t> </a:t>
            </a:r>
            <a:r>
              <a:rPr lang="ru-RU" sz="2400" err="1"/>
              <a:t>призводять</a:t>
            </a:r>
            <a:r>
              <a:rPr lang="ru-RU" sz="2400"/>
              <a:t> до хвороб.</a:t>
            </a:r>
          </a:p>
          <a:p>
            <a:r>
              <a:rPr lang="ru-RU" sz="2400" b="1" err="1"/>
              <a:t>Відмінності</a:t>
            </a:r>
            <a:r>
              <a:rPr lang="ru-RU" sz="2400" b="1"/>
              <a:t> </a:t>
            </a:r>
            <a:r>
              <a:rPr lang="ru-RU" sz="2400" b="1" err="1"/>
              <a:t>між</a:t>
            </a:r>
            <a:r>
              <a:rPr lang="ru-RU" sz="2400" b="1"/>
              <a:t> видами</a:t>
            </a:r>
            <a:r>
              <a:rPr lang="ru-RU" sz="2400"/>
              <a:t>: ДНК </a:t>
            </a:r>
            <a:r>
              <a:rPr lang="ru-RU" sz="2400" err="1"/>
              <a:t>різних</a:t>
            </a:r>
            <a:r>
              <a:rPr lang="ru-RU" sz="2400"/>
              <a:t> </a:t>
            </a:r>
            <a:r>
              <a:rPr lang="ru-RU" sz="2400" err="1"/>
              <a:t>живих</a:t>
            </a:r>
            <a:r>
              <a:rPr lang="ru-RU" sz="2400"/>
              <a:t> </a:t>
            </a:r>
            <a:r>
              <a:rPr lang="ru-RU" sz="2400" err="1"/>
              <a:t>організмів</a:t>
            </a:r>
            <a:r>
              <a:rPr lang="ru-RU" sz="2400"/>
              <a:t> </a:t>
            </a:r>
            <a:r>
              <a:rPr lang="ru-RU" sz="2400" err="1"/>
              <a:t>відрізняється</a:t>
            </a:r>
            <a:r>
              <a:rPr lang="ru-RU" sz="2400"/>
              <a:t>. </a:t>
            </a:r>
            <a:r>
              <a:rPr lang="ru-RU" sz="2400" err="1"/>
              <a:t>Саме</a:t>
            </a:r>
            <a:r>
              <a:rPr lang="ru-RU" sz="2400"/>
              <a:t> тому </a:t>
            </a:r>
            <a:r>
              <a:rPr lang="ru-RU" sz="2400" err="1"/>
              <a:t>існує</a:t>
            </a:r>
            <a:r>
              <a:rPr lang="ru-RU" sz="2400"/>
              <a:t> </a:t>
            </a:r>
            <a:r>
              <a:rPr lang="ru-RU" sz="2400" err="1"/>
              <a:t>таке</a:t>
            </a:r>
            <a:r>
              <a:rPr lang="ru-RU" sz="2400"/>
              <a:t> </a:t>
            </a:r>
            <a:r>
              <a:rPr lang="ru-RU" sz="2400" err="1"/>
              <a:t>різноманіття</a:t>
            </a:r>
            <a:r>
              <a:rPr lang="ru-RU" sz="2400"/>
              <a:t> </a:t>
            </a:r>
            <a:r>
              <a:rPr lang="ru-RU" sz="2400" err="1"/>
              <a:t>видів</a:t>
            </a:r>
            <a:r>
              <a:rPr lang="ru-RU" sz="2400"/>
              <a:t> на </a:t>
            </a:r>
            <a:r>
              <a:rPr lang="ru-RU" sz="2400" err="1"/>
              <a:t>Землі</a:t>
            </a:r>
            <a:r>
              <a:rPr lang="ru-RU" sz="2400"/>
              <a:t>.</a:t>
            </a:r>
          </a:p>
          <a:p>
            <a:r>
              <a:rPr lang="ru-RU" sz="2400" b="1" err="1"/>
              <a:t>Еволюція</a:t>
            </a:r>
            <a:r>
              <a:rPr lang="ru-RU" sz="2400"/>
              <a:t>: </a:t>
            </a:r>
            <a:r>
              <a:rPr lang="ru-RU" sz="2400" err="1"/>
              <a:t>зміни</a:t>
            </a:r>
            <a:r>
              <a:rPr lang="ru-RU" sz="2400"/>
              <a:t> у </a:t>
            </a:r>
            <a:r>
              <a:rPr lang="ru-RU" sz="2400" err="1"/>
              <a:t>генетичному</a:t>
            </a:r>
            <a:r>
              <a:rPr lang="ru-RU" sz="2400"/>
              <a:t> </a:t>
            </a:r>
            <a:r>
              <a:rPr lang="ru-RU" sz="2400" err="1"/>
              <a:t>коді</a:t>
            </a:r>
            <a:r>
              <a:rPr lang="ru-RU" sz="2400"/>
              <a:t> </a:t>
            </a:r>
            <a:endParaRPr lang="en-US" sz="2400"/>
          </a:p>
          <a:p>
            <a:pPr marL="0" indent="0">
              <a:buNone/>
            </a:pPr>
            <a:r>
              <a:rPr lang="en-US" sz="2400"/>
              <a:t>    </a:t>
            </a:r>
            <a:r>
              <a:rPr lang="ru-RU" sz="2400"/>
              <a:t>з часом </a:t>
            </a:r>
            <a:r>
              <a:rPr lang="ru-RU" sz="2400" err="1"/>
              <a:t>показують</a:t>
            </a:r>
            <a:r>
              <a:rPr lang="ru-RU" sz="2400"/>
              <a:t>, як </a:t>
            </a:r>
            <a:r>
              <a:rPr lang="ru-RU" sz="2400" err="1"/>
              <a:t>види</a:t>
            </a:r>
            <a:r>
              <a:rPr lang="ru-RU" sz="2400"/>
              <a:t> </a:t>
            </a:r>
            <a:endParaRPr lang="en-US" sz="2400"/>
          </a:p>
          <a:p>
            <a:pPr marL="0" indent="0">
              <a:buNone/>
            </a:pPr>
            <a:r>
              <a:rPr lang="en-US" sz="2400"/>
              <a:t>    </a:t>
            </a:r>
            <a:r>
              <a:rPr lang="ru-RU" sz="2400" err="1"/>
              <a:t>розвивалися</a:t>
            </a:r>
            <a:r>
              <a:rPr lang="ru-RU" sz="2400"/>
              <a:t> і </a:t>
            </a:r>
            <a:r>
              <a:rPr lang="ru-RU" sz="2400" err="1"/>
              <a:t>змінювалися</a:t>
            </a:r>
            <a:r>
              <a:rPr lang="ru-RU" sz="2400"/>
              <a:t> </a:t>
            </a:r>
            <a:endParaRPr lang="en-US" sz="2400"/>
          </a:p>
          <a:p>
            <a:pPr marL="0" indent="0">
              <a:buNone/>
            </a:pPr>
            <a:r>
              <a:rPr lang="en-US" sz="2400"/>
              <a:t>    </a:t>
            </a:r>
            <a:r>
              <a:rPr lang="ru-RU" sz="2400" err="1"/>
              <a:t>протягом</a:t>
            </a:r>
            <a:r>
              <a:rPr lang="ru-RU" sz="2400"/>
              <a:t> </a:t>
            </a:r>
            <a:r>
              <a:rPr lang="ru-RU" sz="2400" err="1"/>
              <a:t>мільйонів</a:t>
            </a:r>
            <a:r>
              <a:rPr lang="ru-RU" sz="2400"/>
              <a:t> </a:t>
            </a:r>
            <a:r>
              <a:rPr lang="ru-RU" sz="2400" err="1"/>
              <a:t>років</a:t>
            </a:r>
            <a:r>
              <a:rPr lang="ru-RU" sz="2400"/>
              <a:t>.</a:t>
            </a:r>
          </a:p>
          <a:p>
            <a:endParaRPr lang="en-US"/>
          </a:p>
        </p:txBody>
      </p:sp>
      <p:pic>
        <p:nvPicPr>
          <p:cNvPr id="5" name="Picture 4">
            <a:extLst>
              <a:ext uri="{FF2B5EF4-FFF2-40B4-BE49-F238E27FC236}">
                <a16:creationId xmlns:a16="http://schemas.microsoft.com/office/drawing/2014/main" id="{32343AB3-7DDD-BB4A-A477-24AC0E9E8CFC}"/>
              </a:ext>
            </a:extLst>
          </p:cNvPr>
          <p:cNvPicPr>
            <a:picLocks noChangeAspect="1"/>
          </p:cNvPicPr>
          <p:nvPr/>
        </p:nvPicPr>
        <p:blipFill>
          <a:blip r:embed="rId2"/>
          <a:stretch>
            <a:fillRect/>
          </a:stretch>
        </p:blipFill>
        <p:spPr>
          <a:xfrm>
            <a:off x="6106886" y="4051004"/>
            <a:ext cx="2960914" cy="1979681"/>
          </a:xfrm>
          <a:prstGeom prst="rect">
            <a:avLst/>
          </a:prstGeom>
        </p:spPr>
      </p:pic>
    </p:spTree>
    <p:extLst>
      <p:ext uri="{BB962C8B-B14F-4D97-AF65-F5344CB8AC3E}">
        <p14:creationId xmlns:p14="http://schemas.microsoft.com/office/powerpoint/2010/main" val="22989041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C7149D-0600-D544-A390-82851952095B}"/>
              </a:ext>
            </a:extLst>
          </p:cNvPr>
          <p:cNvSpPr>
            <a:spLocks noGrp="1"/>
          </p:cNvSpPr>
          <p:nvPr>
            <p:ph type="title"/>
          </p:nvPr>
        </p:nvSpPr>
        <p:spPr>
          <a:xfrm>
            <a:off x="180912" y="43841"/>
            <a:ext cx="7886700" cy="994172"/>
          </a:xfrm>
        </p:spPr>
        <p:txBody>
          <a:bodyPr/>
          <a:lstStyle/>
          <a:p>
            <a:pPr algn="l"/>
            <a:r>
              <a:rPr lang="ru-RU"/>
              <a:t>ДНК-</a:t>
            </a:r>
            <a:r>
              <a:rPr lang="ru-RU" err="1"/>
              <a:t>штрихкодування</a:t>
            </a:r>
            <a:endParaRPr lang="en-US"/>
          </a:p>
        </p:txBody>
      </p:sp>
      <p:pic>
        <p:nvPicPr>
          <p:cNvPr id="4" name="Picture 3">
            <a:extLst>
              <a:ext uri="{FF2B5EF4-FFF2-40B4-BE49-F238E27FC236}">
                <a16:creationId xmlns:a16="http://schemas.microsoft.com/office/drawing/2014/main" id="{91C47E54-FA23-FA41-8C94-8FB35EC9E485}"/>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720409" y="2397407"/>
            <a:ext cx="1534104" cy="1534104"/>
          </a:xfrm>
          <a:prstGeom prst="rect">
            <a:avLst/>
          </a:prstGeom>
        </p:spPr>
      </p:pic>
      <p:pic>
        <p:nvPicPr>
          <p:cNvPr id="6" name="Picture 5">
            <a:extLst>
              <a:ext uri="{FF2B5EF4-FFF2-40B4-BE49-F238E27FC236}">
                <a16:creationId xmlns:a16="http://schemas.microsoft.com/office/drawing/2014/main" id="{9B3A63AF-03B1-AA41-B3F2-C286CE43D81B}"/>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6509933" y="2066879"/>
            <a:ext cx="1900202" cy="1594575"/>
          </a:xfrm>
          <a:prstGeom prst="rect">
            <a:avLst/>
          </a:prstGeom>
        </p:spPr>
      </p:pic>
      <p:pic>
        <p:nvPicPr>
          <p:cNvPr id="8" name="Picture 7">
            <a:extLst>
              <a:ext uri="{FF2B5EF4-FFF2-40B4-BE49-F238E27FC236}">
                <a16:creationId xmlns:a16="http://schemas.microsoft.com/office/drawing/2014/main" id="{DE3CD7C1-6C7F-3B49-90EA-358EE8599B4E}"/>
              </a:ext>
            </a:extLst>
          </p:cNvPr>
          <p:cNvPicPr>
            <a:picLocks noChangeAspect="1"/>
          </p:cNvPicPr>
          <p:nvPr/>
        </p:nvPicPr>
        <p:blipFill>
          <a:blip r:embed="rId4"/>
          <a:stretch>
            <a:fillRect/>
          </a:stretch>
        </p:blipFill>
        <p:spPr>
          <a:xfrm>
            <a:off x="6295145" y="4786338"/>
            <a:ext cx="2008467" cy="1812150"/>
          </a:xfrm>
          <a:prstGeom prst="rect">
            <a:avLst/>
          </a:prstGeom>
        </p:spPr>
      </p:pic>
      <p:pic>
        <p:nvPicPr>
          <p:cNvPr id="12" name="Picture 11">
            <a:extLst>
              <a:ext uri="{FF2B5EF4-FFF2-40B4-BE49-F238E27FC236}">
                <a16:creationId xmlns:a16="http://schemas.microsoft.com/office/drawing/2014/main" id="{83090C16-7B17-DD41-B32F-637B54C7984A}"/>
              </a:ext>
            </a:extLst>
          </p:cNvPr>
          <p:cNvPicPr>
            <a:picLocks noChangeAspect="1"/>
          </p:cNvPicPr>
          <p:nvPr/>
        </p:nvPicPr>
        <p:blipFill>
          <a:blip r:embed="rId5" cstate="hqprint">
            <a:extLst>
              <a:ext uri="{28A0092B-C50C-407E-A947-70E740481C1C}">
                <a14:useLocalDpi xmlns:a14="http://schemas.microsoft.com/office/drawing/2010/main"/>
              </a:ext>
            </a:extLst>
          </a:blip>
          <a:stretch>
            <a:fillRect/>
          </a:stretch>
        </p:blipFill>
        <p:spPr>
          <a:xfrm>
            <a:off x="867589" y="5122791"/>
            <a:ext cx="2736848" cy="1368425"/>
          </a:xfrm>
          <a:prstGeom prst="rect">
            <a:avLst/>
          </a:prstGeom>
        </p:spPr>
      </p:pic>
      <p:pic>
        <p:nvPicPr>
          <p:cNvPr id="5" name="Picture 4">
            <a:extLst>
              <a:ext uri="{FF2B5EF4-FFF2-40B4-BE49-F238E27FC236}">
                <a16:creationId xmlns:a16="http://schemas.microsoft.com/office/drawing/2014/main" id="{AD46A357-E6CB-FD4A-9ACB-D0669829CD58}"/>
              </a:ext>
            </a:extLst>
          </p:cNvPr>
          <p:cNvPicPr>
            <a:picLocks noChangeAspect="1"/>
          </p:cNvPicPr>
          <p:nvPr/>
        </p:nvPicPr>
        <p:blipFill>
          <a:blip r:embed="rId6" cstate="hqprint">
            <a:extLst>
              <a:ext uri="{28A0092B-C50C-407E-A947-70E740481C1C}">
                <a14:useLocalDpi xmlns:a14="http://schemas.microsoft.com/office/drawing/2010/main"/>
              </a:ext>
            </a:extLst>
          </a:blip>
          <a:stretch>
            <a:fillRect/>
          </a:stretch>
        </p:blipFill>
        <p:spPr>
          <a:xfrm>
            <a:off x="3816137" y="927433"/>
            <a:ext cx="1946710" cy="1594575"/>
          </a:xfrm>
          <a:prstGeom prst="rect">
            <a:avLst/>
          </a:prstGeom>
        </p:spPr>
      </p:pic>
      <p:sp>
        <p:nvSpPr>
          <p:cNvPr id="7" name="TextBox 6">
            <a:extLst>
              <a:ext uri="{FF2B5EF4-FFF2-40B4-BE49-F238E27FC236}">
                <a16:creationId xmlns:a16="http://schemas.microsoft.com/office/drawing/2014/main" id="{E474830D-F07F-1743-B8A7-B93683872A48}"/>
              </a:ext>
            </a:extLst>
          </p:cNvPr>
          <p:cNvSpPr txBox="1"/>
          <p:nvPr/>
        </p:nvSpPr>
        <p:spPr>
          <a:xfrm>
            <a:off x="7182914" y="2651324"/>
            <a:ext cx="1227221" cy="461665"/>
          </a:xfrm>
          <a:prstGeom prst="rect">
            <a:avLst/>
          </a:prstGeom>
          <a:noFill/>
        </p:spPr>
        <p:txBody>
          <a:bodyPr wrap="square" rtlCol="0">
            <a:spAutoFit/>
          </a:bodyPr>
          <a:lstStyle/>
          <a:p>
            <a:r>
              <a:rPr lang="ru-RU" sz="1200">
                <a:solidFill>
                  <a:schemeClr val="bg1"/>
                </a:solidFill>
              </a:rPr>
              <a:t>ААТЦГГЦАГ</a:t>
            </a:r>
          </a:p>
          <a:p>
            <a:endParaRPr lang="en-US" sz="1200">
              <a:solidFill>
                <a:schemeClr val="bg1"/>
              </a:solidFill>
            </a:endParaRPr>
          </a:p>
        </p:txBody>
      </p:sp>
      <p:sp>
        <p:nvSpPr>
          <p:cNvPr id="13" name="TextBox 12">
            <a:extLst>
              <a:ext uri="{FF2B5EF4-FFF2-40B4-BE49-F238E27FC236}">
                <a16:creationId xmlns:a16="http://schemas.microsoft.com/office/drawing/2014/main" id="{1BFF8DE1-9CE9-6D4E-ACE8-7180F7083DA8}"/>
              </a:ext>
            </a:extLst>
          </p:cNvPr>
          <p:cNvSpPr txBox="1"/>
          <p:nvPr/>
        </p:nvSpPr>
        <p:spPr>
          <a:xfrm>
            <a:off x="1976101" y="5692413"/>
            <a:ext cx="1227221" cy="461665"/>
          </a:xfrm>
          <a:prstGeom prst="rect">
            <a:avLst/>
          </a:prstGeom>
          <a:noFill/>
        </p:spPr>
        <p:txBody>
          <a:bodyPr wrap="square" rtlCol="0">
            <a:spAutoFit/>
          </a:bodyPr>
          <a:lstStyle/>
          <a:p>
            <a:r>
              <a:rPr lang="ru-RU" sz="1200">
                <a:solidFill>
                  <a:schemeClr val="bg1"/>
                </a:solidFill>
              </a:rPr>
              <a:t>ААТГТГТЦАГ</a:t>
            </a:r>
          </a:p>
          <a:p>
            <a:endParaRPr lang="en-US" sz="1200">
              <a:solidFill>
                <a:schemeClr val="bg1"/>
              </a:solidFill>
            </a:endParaRPr>
          </a:p>
        </p:txBody>
      </p:sp>
      <p:sp>
        <p:nvSpPr>
          <p:cNvPr id="15" name="TextBox 14">
            <a:extLst>
              <a:ext uri="{FF2B5EF4-FFF2-40B4-BE49-F238E27FC236}">
                <a16:creationId xmlns:a16="http://schemas.microsoft.com/office/drawing/2014/main" id="{B087A5A9-4647-1046-9F8E-FEC89BF42C27}"/>
              </a:ext>
            </a:extLst>
          </p:cNvPr>
          <p:cNvSpPr txBox="1"/>
          <p:nvPr/>
        </p:nvSpPr>
        <p:spPr>
          <a:xfrm>
            <a:off x="4255213" y="1697013"/>
            <a:ext cx="1013473" cy="276999"/>
          </a:xfrm>
          <a:prstGeom prst="rect">
            <a:avLst/>
          </a:prstGeom>
          <a:noFill/>
        </p:spPr>
        <p:txBody>
          <a:bodyPr wrap="square" rtlCol="0">
            <a:spAutoFit/>
          </a:bodyPr>
          <a:lstStyle/>
          <a:p>
            <a:r>
              <a:rPr lang="en-US" sz="1200">
                <a:solidFill>
                  <a:schemeClr val="bg1"/>
                </a:solidFill>
              </a:rPr>
              <a:t>AAT</a:t>
            </a:r>
            <a:r>
              <a:rPr lang="ru-RU" sz="1200">
                <a:solidFill>
                  <a:schemeClr val="bg1"/>
                </a:solidFill>
              </a:rPr>
              <a:t>ГГАЦАГ</a:t>
            </a:r>
            <a:endParaRPr lang="en-US" sz="1200">
              <a:solidFill>
                <a:schemeClr val="bg1"/>
              </a:solidFill>
            </a:endParaRPr>
          </a:p>
        </p:txBody>
      </p:sp>
      <p:sp>
        <p:nvSpPr>
          <p:cNvPr id="16" name="TextBox 15">
            <a:extLst>
              <a:ext uri="{FF2B5EF4-FFF2-40B4-BE49-F238E27FC236}">
                <a16:creationId xmlns:a16="http://schemas.microsoft.com/office/drawing/2014/main" id="{7830E042-06CD-0B45-8EEA-AF0448E43DA6}"/>
              </a:ext>
            </a:extLst>
          </p:cNvPr>
          <p:cNvSpPr txBox="1"/>
          <p:nvPr/>
        </p:nvSpPr>
        <p:spPr>
          <a:xfrm>
            <a:off x="6685767" y="5507747"/>
            <a:ext cx="1227221" cy="415498"/>
          </a:xfrm>
          <a:prstGeom prst="rect">
            <a:avLst/>
          </a:prstGeom>
          <a:noFill/>
        </p:spPr>
        <p:txBody>
          <a:bodyPr wrap="square" rtlCol="0">
            <a:spAutoFit/>
          </a:bodyPr>
          <a:lstStyle/>
          <a:p>
            <a:r>
              <a:rPr lang="ru-RU" sz="1050">
                <a:solidFill>
                  <a:schemeClr val="bg1"/>
                </a:solidFill>
              </a:rPr>
              <a:t>ААЦГГГТЦАГ</a:t>
            </a:r>
          </a:p>
          <a:p>
            <a:endParaRPr lang="en-US" sz="1050">
              <a:solidFill>
                <a:schemeClr val="bg1"/>
              </a:solidFill>
            </a:endParaRPr>
          </a:p>
        </p:txBody>
      </p:sp>
      <p:sp>
        <p:nvSpPr>
          <p:cNvPr id="17" name="TextBox 16">
            <a:extLst>
              <a:ext uri="{FF2B5EF4-FFF2-40B4-BE49-F238E27FC236}">
                <a16:creationId xmlns:a16="http://schemas.microsoft.com/office/drawing/2014/main" id="{F0F82611-1D9B-324E-91E3-ECFEC19EE1D3}"/>
              </a:ext>
            </a:extLst>
          </p:cNvPr>
          <p:cNvSpPr txBox="1"/>
          <p:nvPr/>
        </p:nvSpPr>
        <p:spPr>
          <a:xfrm>
            <a:off x="867589" y="3065467"/>
            <a:ext cx="1227221" cy="415498"/>
          </a:xfrm>
          <a:prstGeom prst="rect">
            <a:avLst/>
          </a:prstGeom>
          <a:noFill/>
        </p:spPr>
        <p:txBody>
          <a:bodyPr wrap="square" rtlCol="0">
            <a:spAutoFit/>
          </a:bodyPr>
          <a:lstStyle/>
          <a:p>
            <a:r>
              <a:rPr lang="ru-RU" sz="1050">
                <a:solidFill>
                  <a:schemeClr val="bg1"/>
                </a:solidFill>
              </a:rPr>
              <a:t>АААГГГТЦАГ</a:t>
            </a:r>
          </a:p>
          <a:p>
            <a:endParaRPr lang="en-US" sz="1050">
              <a:solidFill>
                <a:schemeClr val="accent2">
                  <a:lumMod val="40000"/>
                  <a:lumOff val="60000"/>
                </a:schemeClr>
              </a:solidFill>
            </a:endParaRPr>
          </a:p>
        </p:txBody>
      </p:sp>
      <p:sp>
        <p:nvSpPr>
          <p:cNvPr id="9" name="TextBox 8">
            <a:extLst>
              <a:ext uri="{FF2B5EF4-FFF2-40B4-BE49-F238E27FC236}">
                <a16:creationId xmlns:a16="http://schemas.microsoft.com/office/drawing/2014/main" id="{77165C45-75A8-9426-9D2A-908C9EF842E7}"/>
              </a:ext>
            </a:extLst>
          </p:cNvPr>
          <p:cNvSpPr txBox="1"/>
          <p:nvPr/>
        </p:nvSpPr>
        <p:spPr>
          <a:xfrm>
            <a:off x="2634068" y="2633012"/>
            <a:ext cx="4289246" cy="2677656"/>
          </a:xfrm>
          <a:prstGeom prst="rect">
            <a:avLst/>
          </a:prstGeom>
          <a:noFill/>
        </p:spPr>
        <p:txBody>
          <a:bodyPr wrap="square">
            <a:spAutoFit/>
          </a:bodyPr>
          <a:lstStyle/>
          <a:p>
            <a:r>
              <a:rPr lang="ru-RU" sz="2800"/>
              <a:t>У </a:t>
            </a:r>
            <a:r>
              <a:rPr lang="ru-RU" sz="2800" err="1"/>
              <a:t>всіх</a:t>
            </a:r>
            <a:r>
              <a:rPr lang="ru-RU" sz="2800"/>
              <a:t> тварин </a:t>
            </a:r>
            <a:r>
              <a:rPr lang="ru-RU" sz="2800" err="1"/>
              <a:t>є</a:t>
            </a:r>
            <a:r>
              <a:rPr lang="ru-RU" sz="2800"/>
              <a:t> </a:t>
            </a:r>
            <a:r>
              <a:rPr lang="ru-RU" sz="2800" err="1"/>
              <a:t>певна</a:t>
            </a:r>
            <a:r>
              <a:rPr lang="ru-RU" sz="2800"/>
              <a:t> </a:t>
            </a:r>
            <a:r>
              <a:rPr lang="ru-RU" sz="2800" b="1" err="1"/>
              <a:t>ділянка</a:t>
            </a:r>
            <a:r>
              <a:rPr lang="ru-RU" sz="2800" b="1"/>
              <a:t> ДНК</a:t>
            </a:r>
            <a:r>
              <a:rPr lang="ru-RU" sz="2800"/>
              <a:t>, яка </a:t>
            </a:r>
            <a:r>
              <a:rPr lang="ru-RU" sz="2800" err="1"/>
              <a:t>зустрічається</a:t>
            </a:r>
            <a:r>
              <a:rPr lang="ru-RU" sz="2800"/>
              <a:t> у кожного, але при </a:t>
            </a:r>
            <a:r>
              <a:rPr lang="ru-RU" sz="2800" err="1"/>
              <a:t>цьому</a:t>
            </a:r>
            <a:r>
              <a:rPr lang="ru-RU" sz="2800"/>
              <a:t> </a:t>
            </a:r>
            <a:r>
              <a:rPr lang="ru-RU" sz="2800" b="1" err="1"/>
              <a:t>трохи</a:t>
            </a:r>
            <a:r>
              <a:rPr lang="ru-RU" sz="2800" b="1"/>
              <a:t> </a:t>
            </a:r>
            <a:r>
              <a:rPr lang="ru-RU" sz="2800" b="1" err="1"/>
              <a:t>відрізняється</a:t>
            </a:r>
            <a:r>
              <a:rPr lang="ru-RU" sz="2800" b="1"/>
              <a:t> </a:t>
            </a:r>
            <a:r>
              <a:rPr lang="ru-RU" sz="2800" b="1" err="1"/>
              <a:t>між</a:t>
            </a:r>
            <a:r>
              <a:rPr lang="ru-RU" sz="2800" b="1"/>
              <a:t> видами</a:t>
            </a:r>
            <a:r>
              <a:rPr lang="ru-RU" sz="2800"/>
              <a:t>.</a:t>
            </a:r>
            <a:endParaRPr lang="en-GB" sz="2800" b="1">
              <a:solidFill>
                <a:srgbClr val="3C3AEB"/>
              </a:solidFill>
            </a:endParaRPr>
          </a:p>
        </p:txBody>
      </p:sp>
    </p:spTree>
    <p:extLst>
      <p:ext uri="{BB962C8B-B14F-4D97-AF65-F5344CB8AC3E}">
        <p14:creationId xmlns:p14="http://schemas.microsoft.com/office/powerpoint/2010/main" val="5072121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C7149D-0600-D544-A390-82851952095B}"/>
              </a:ext>
            </a:extLst>
          </p:cNvPr>
          <p:cNvSpPr>
            <a:spLocks noGrp="1"/>
          </p:cNvSpPr>
          <p:nvPr>
            <p:ph type="title"/>
          </p:nvPr>
        </p:nvSpPr>
        <p:spPr>
          <a:xfrm>
            <a:off x="180912" y="43841"/>
            <a:ext cx="7886700" cy="994172"/>
          </a:xfrm>
        </p:spPr>
        <p:txBody>
          <a:bodyPr/>
          <a:lstStyle/>
          <a:p>
            <a:pPr algn="l"/>
            <a:r>
              <a:rPr lang="ru-RU"/>
              <a:t>ДНК-</a:t>
            </a:r>
            <a:r>
              <a:rPr lang="ru-RU" err="1"/>
              <a:t>штрихкодування</a:t>
            </a:r>
            <a:endParaRPr lang="en-US"/>
          </a:p>
        </p:txBody>
      </p:sp>
      <p:sp>
        <p:nvSpPr>
          <p:cNvPr id="11" name="TextBox 10">
            <a:extLst>
              <a:ext uri="{FF2B5EF4-FFF2-40B4-BE49-F238E27FC236}">
                <a16:creationId xmlns:a16="http://schemas.microsoft.com/office/drawing/2014/main" id="{AE43AC52-4C8E-384B-90C8-249EA8053313}"/>
              </a:ext>
            </a:extLst>
          </p:cNvPr>
          <p:cNvSpPr txBox="1"/>
          <p:nvPr/>
        </p:nvSpPr>
        <p:spPr>
          <a:xfrm>
            <a:off x="3533536" y="1760799"/>
            <a:ext cx="4743450" cy="1569660"/>
          </a:xfrm>
          <a:prstGeom prst="rect">
            <a:avLst/>
          </a:prstGeom>
          <a:noFill/>
        </p:spPr>
        <p:txBody>
          <a:bodyPr wrap="square" rtlCol="0">
            <a:spAutoFit/>
          </a:bodyPr>
          <a:lstStyle/>
          <a:p>
            <a:r>
              <a:rPr lang="ru-RU" sz="3200" b="1" err="1"/>
              <a:t>Подібно</a:t>
            </a:r>
            <a:r>
              <a:rPr lang="ru-RU" sz="3200" b="1"/>
              <a:t> до </a:t>
            </a:r>
            <a:r>
              <a:rPr lang="ru-RU" sz="3200" b="1" err="1"/>
              <a:t>штрихкодів</a:t>
            </a:r>
            <a:r>
              <a:rPr lang="ru-RU" sz="3200" b="1"/>
              <a:t> у супермаркетах </a:t>
            </a:r>
            <a:r>
              <a:rPr lang="ru-RU" sz="3200" b="1" err="1"/>
              <a:t>або</a:t>
            </a:r>
            <a:r>
              <a:rPr lang="ru-RU" sz="3200" b="1"/>
              <a:t> </a:t>
            </a:r>
            <a:r>
              <a:rPr lang="en" sz="3200" b="1"/>
              <a:t>QR-</a:t>
            </a:r>
            <a:r>
              <a:rPr lang="ru-RU" sz="3200" b="1" err="1"/>
              <a:t>кодів</a:t>
            </a:r>
            <a:endParaRPr lang="ru-RU" sz="3200"/>
          </a:p>
        </p:txBody>
      </p:sp>
      <p:pic>
        <p:nvPicPr>
          <p:cNvPr id="14" name="Picture 13">
            <a:extLst>
              <a:ext uri="{FF2B5EF4-FFF2-40B4-BE49-F238E27FC236}">
                <a16:creationId xmlns:a16="http://schemas.microsoft.com/office/drawing/2014/main" id="{2C667612-CE07-3943-9EFB-A210AAA9FBA6}"/>
              </a:ext>
            </a:extLst>
          </p:cNvPr>
          <p:cNvPicPr>
            <a:picLocks noChangeAspect="1"/>
          </p:cNvPicPr>
          <p:nvPr/>
        </p:nvPicPr>
        <p:blipFill>
          <a:blip r:embed="rId2" cstate="hqprint">
            <a:extLst>
              <a:ext uri="{BEBA8EAE-BF5A-486C-A8C5-ECC9F3942E4B}">
                <a14:imgProps xmlns:a14="http://schemas.microsoft.com/office/drawing/2010/main">
                  <a14:imgLayer r:embed="rId3">
                    <a14:imgEffect>
                      <a14:backgroundRemoval t="10000" b="92188" l="10000" r="90000">
                        <a14:foregroundMark x1="41667" y1="16250" x2="56563" y2="13750"/>
                      </a14:backgroundRemoval>
                    </a14:imgEffect>
                  </a14:imgLayer>
                </a14:imgProps>
              </a:ext>
              <a:ext uri="{28A0092B-C50C-407E-A947-70E740481C1C}">
                <a14:useLocalDpi xmlns:a14="http://schemas.microsoft.com/office/drawing/2010/main"/>
              </a:ext>
            </a:extLst>
          </a:blip>
          <a:stretch>
            <a:fillRect/>
          </a:stretch>
        </p:blipFill>
        <p:spPr>
          <a:xfrm>
            <a:off x="5883998" y="3292657"/>
            <a:ext cx="2392988" cy="3190649"/>
          </a:xfrm>
          <a:prstGeom prst="rect">
            <a:avLst/>
          </a:prstGeom>
        </p:spPr>
      </p:pic>
      <p:pic>
        <p:nvPicPr>
          <p:cNvPr id="10" name="Picture 9" descr="Qr code&#10;&#10;Description automatically generated">
            <a:extLst>
              <a:ext uri="{FF2B5EF4-FFF2-40B4-BE49-F238E27FC236}">
                <a16:creationId xmlns:a16="http://schemas.microsoft.com/office/drawing/2014/main" id="{DB5FBDA1-0DAD-ECDD-4BDA-56CC9AE2BDC8}"/>
              </a:ext>
            </a:extLst>
          </p:cNvPr>
          <p:cNvPicPr>
            <a:picLocks noChangeAspect="1"/>
          </p:cNvPicPr>
          <p:nvPr/>
        </p:nvPicPr>
        <p:blipFill>
          <a:blip r:embed="rId4"/>
          <a:stretch>
            <a:fillRect/>
          </a:stretch>
        </p:blipFill>
        <p:spPr>
          <a:xfrm>
            <a:off x="641392" y="1204210"/>
            <a:ext cx="2190396" cy="2190396"/>
          </a:xfrm>
          <a:prstGeom prst="rect">
            <a:avLst/>
          </a:prstGeom>
        </p:spPr>
      </p:pic>
    </p:spTree>
    <p:extLst>
      <p:ext uri="{BB962C8B-B14F-4D97-AF65-F5344CB8AC3E}">
        <p14:creationId xmlns:p14="http://schemas.microsoft.com/office/powerpoint/2010/main" val="27071147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6B1D94-2ABC-F04E-B9D6-DA04DF4E890D}"/>
              </a:ext>
            </a:extLst>
          </p:cNvPr>
          <p:cNvSpPr>
            <a:spLocks noGrp="1"/>
          </p:cNvSpPr>
          <p:nvPr>
            <p:ph type="title"/>
          </p:nvPr>
        </p:nvSpPr>
        <p:spPr>
          <a:xfrm>
            <a:off x="0" y="0"/>
            <a:ext cx="8229600" cy="1143000"/>
          </a:xfrm>
        </p:spPr>
        <p:txBody>
          <a:bodyPr/>
          <a:lstStyle/>
          <a:p>
            <a:pPr algn="l"/>
            <a:r>
              <a:rPr lang="ru-RU" err="1"/>
              <a:t>Застосування</a:t>
            </a:r>
            <a:r>
              <a:rPr lang="ru-RU"/>
              <a:t> ДНК-штрихкоду</a:t>
            </a:r>
            <a:endParaRPr lang="en-US"/>
          </a:p>
        </p:txBody>
      </p:sp>
      <p:grpSp>
        <p:nvGrpSpPr>
          <p:cNvPr id="15" name="Group 14">
            <a:extLst>
              <a:ext uri="{FF2B5EF4-FFF2-40B4-BE49-F238E27FC236}">
                <a16:creationId xmlns:a16="http://schemas.microsoft.com/office/drawing/2014/main" id="{9FC8C517-48FB-1740-8173-CE9D3C8536E6}"/>
              </a:ext>
            </a:extLst>
          </p:cNvPr>
          <p:cNvGrpSpPr/>
          <p:nvPr/>
        </p:nvGrpSpPr>
        <p:grpSpPr>
          <a:xfrm>
            <a:off x="451984" y="1429846"/>
            <a:ext cx="3567120" cy="3019424"/>
            <a:chOff x="1045411" y="2974396"/>
            <a:chExt cx="3629808" cy="2542923"/>
          </a:xfrm>
        </p:grpSpPr>
        <p:pic>
          <p:nvPicPr>
            <p:cNvPr id="5" name="Picture 4">
              <a:extLst>
                <a:ext uri="{FF2B5EF4-FFF2-40B4-BE49-F238E27FC236}">
                  <a16:creationId xmlns:a16="http://schemas.microsoft.com/office/drawing/2014/main" id="{CE373BA0-C713-834B-A009-25620BCDACFE}"/>
                </a:ext>
              </a:extLst>
            </p:cNvPr>
            <p:cNvPicPr>
              <a:picLocks noChangeAspect="1"/>
            </p:cNvPicPr>
            <p:nvPr/>
          </p:nvPicPr>
          <p:blipFill>
            <a:blip r:embed="rId2"/>
            <a:stretch>
              <a:fillRect/>
            </a:stretch>
          </p:blipFill>
          <p:spPr>
            <a:xfrm>
              <a:off x="1045411" y="2977536"/>
              <a:ext cx="1775031" cy="1186794"/>
            </a:xfrm>
            <a:prstGeom prst="rect">
              <a:avLst/>
            </a:prstGeom>
          </p:spPr>
        </p:pic>
        <p:pic>
          <p:nvPicPr>
            <p:cNvPr id="7" name="Picture 6">
              <a:extLst>
                <a:ext uri="{FF2B5EF4-FFF2-40B4-BE49-F238E27FC236}">
                  <a16:creationId xmlns:a16="http://schemas.microsoft.com/office/drawing/2014/main" id="{E6BC55FF-6EB4-5C48-A038-37DC5F247CE0}"/>
                </a:ext>
              </a:extLst>
            </p:cNvPr>
            <p:cNvPicPr>
              <a:picLocks noChangeAspect="1"/>
            </p:cNvPicPr>
            <p:nvPr/>
          </p:nvPicPr>
          <p:blipFill>
            <a:blip r:embed="rId3"/>
            <a:stretch>
              <a:fillRect/>
            </a:stretch>
          </p:blipFill>
          <p:spPr>
            <a:xfrm>
              <a:off x="2895492" y="2974396"/>
              <a:ext cx="1779727" cy="1189934"/>
            </a:xfrm>
            <a:prstGeom prst="rect">
              <a:avLst/>
            </a:prstGeom>
          </p:spPr>
        </p:pic>
        <p:pic>
          <p:nvPicPr>
            <p:cNvPr id="9" name="Picture 8">
              <a:extLst>
                <a:ext uri="{FF2B5EF4-FFF2-40B4-BE49-F238E27FC236}">
                  <a16:creationId xmlns:a16="http://schemas.microsoft.com/office/drawing/2014/main" id="{7E135128-F43E-A846-A099-C3DFB0B088C6}"/>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10000" b="96667" l="9916" r="94413"/>
                      </a14:imgEffect>
                    </a14:imgLayer>
                  </a14:imgProps>
                </a:ext>
              </a:extLst>
            </a:blip>
            <a:stretch>
              <a:fillRect/>
            </a:stretch>
          </p:blipFill>
          <p:spPr>
            <a:xfrm rot="1709549">
              <a:off x="2975470" y="4194164"/>
              <a:ext cx="1691825" cy="1137777"/>
            </a:xfrm>
            <a:prstGeom prst="rect">
              <a:avLst/>
            </a:prstGeom>
          </p:spPr>
        </p:pic>
        <p:pic>
          <p:nvPicPr>
            <p:cNvPr id="11" name="Picture 10">
              <a:extLst>
                <a:ext uri="{FF2B5EF4-FFF2-40B4-BE49-F238E27FC236}">
                  <a16:creationId xmlns:a16="http://schemas.microsoft.com/office/drawing/2014/main" id="{7D2F6C96-4ED5-F74F-A748-423DB507DBFB}"/>
                </a:ext>
              </a:extLst>
            </p:cNvPr>
            <p:cNvPicPr>
              <a:picLocks noChangeAspect="1"/>
            </p:cNvPicPr>
            <p:nvPr/>
          </p:nvPicPr>
          <p:blipFill>
            <a:blip r:embed="rId6" cstate="hqprint">
              <a:extLst>
                <a:ext uri="{28A0092B-C50C-407E-A947-70E740481C1C}">
                  <a14:useLocalDpi xmlns:a14="http://schemas.microsoft.com/office/drawing/2010/main"/>
                </a:ext>
              </a:extLst>
            </a:blip>
            <a:stretch>
              <a:fillRect/>
            </a:stretch>
          </p:blipFill>
          <p:spPr>
            <a:xfrm>
              <a:off x="1045411" y="4299267"/>
              <a:ext cx="1761133" cy="1218052"/>
            </a:xfrm>
            <a:prstGeom prst="rect">
              <a:avLst/>
            </a:prstGeom>
          </p:spPr>
        </p:pic>
      </p:grpSp>
      <p:grpSp>
        <p:nvGrpSpPr>
          <p:cNvPr id="6" name="Group 5"/>
          <p:cNvGrpSpPr/>
          <p:nvPr/>
        </p:nvGrpSpPr>
        <p:grpSpPr>
          <a:xfrm>
            <a:off x="4399836" y="3133726"/>
            <a:ext cx="4067174" cy="3019423"/>
            <a:chOff x="6096000" y="3191980"/>
            <a:chExt cx="4957870" cy="3373639"/>
          </a:xfrm>
        </p:grpSpPr>
        <p:pic>
          <p:nvPicPr>
            <p:cNvPr id="12" name="Picture 11">
              <a:extLst>
                <a:ext uri="{FF2B5EF4-FFF2-40B4-BE49-F238E27FC236}">
                  <a16:creationId xmlns:a16="http://schemas.microsoft.com/office/drawing/2014/main" id="{FDBCC53C-1EAD-324E-90AE-EB3B5415EC37}"/>
                </a:ext>
              </a:extLst>
            </p:cNvPr>
            <p:cNvPicPr>
              <a:picLocks noChangeAspect="1"/>
            </p:cNvPicPr>
            <p:nvPr/>
          </p:nvPicPr>
          <p:blipFill>
            <a:blip r:embed="rId7"/>
            <a:stretch>
              <a:fillRect/>
            </a:stretch>
          </p:blipFill>
          <p:spPr>
            <a:xfrm>
              <a:off x="6096000" y="3200785"/>
              <a:ext cx="2269068" cy="1512712"/>
            </a:xfrm>
            <a:prstGeom prst="rect">
              <a:avLst/>
            </a:prstGeom>
          </p:spPr>
        </p:pic>
        <p:pic>
          <p:nvPicPr>
            <p:cNvPr id="14" name="Picture 13">
              <a:extLst>
                <a:ext uri="{FF2B5EF4-FFF2-40B4-BE49-F238E27FC236}">
                  <a16:creationId xmlns:a16="http://schemas.microsoft.com/office/drawing/2014/main" id="{ECC0A99C-5DD2-0B44-BA39-E939775C79C0}"/>
                </a:ext>
              </a:extLst>
            </p:cNvPr>
            <p:cNvPicPr>
              <a:picLocks noChangeAspect="1"/>
            </p:cNvPicPr>
            <p:nvPr/>
          </p:nvPicPr>
          <p:blipFill>
            <a:blip r:embed="rId8"/>
            <a:stretch>
              <a:fillRect/>
            </a:stretch>
          </p:blipFill>
          <p:spPr>
            <a:xfrm>
              <a:off x="8764764" y="3191980"/>
              <a:ext cx="2289106" cy="1530321"/>
            </a:xfrm>
            <a:prstGeom prst="rect">
              <a:avLst/>
            </a:prstGeom>
          </p:spPr>
        </p:pic>
        <p:pic>
          <p:nvPicPr>
            <p:cNvPr id="19" name="Picture 18">
              <a:extLst>
                <a:ext uri="{FF2B5EF4-FFF2-40B4-BE49-F238E27FC236}">
                  <a16:creationId xmlns:a16="http://schemas.microsoft.com/office/drawing/2014/main" id="{B2598421-D360-DD41-A185-24DC0BD161AF}"/>
                </a:ext>
              </a:extLst>
            </p:cNvPr>
            <p:cNvPicPr>
              <a:picLocks noChangeAspect="1"/>
            </p:cNvPicPr>
            <p:nvPr/>
          </p:nvPicPr>
          <p:blipFill rotWithShape="1">
            <a:blip r:embed="rId9" cstate="hqprint">
              <a:extLst>
                <a:ext uri="{28A0092B-C50C-407E-A947-70E740481C1C}">
                  <a14:useLocalDpi xmlns:a14="http://schemas.microsoft.com/office/drawing/2010/main"/>
                </a:ext>
              </a:extLst>
            </a:blip>
            <a:srcRect/>
            <a:stretch/>
          </p:blipFill>
          <p:spPr>
            <a:xfrm>
              <a:off x="8764764" y="4982352"/>
              <a:ext cx="2289106" cy="1583267"/>
            </a:xfrm>
            <a:prstGeom prst="rect">
              <a:avLst/>
            </a:prstGeom>
          </p:spPr>
        </p:pic>
        <p:pic>
          <p:nvPicPr>
            <p:cNvPr id="4" name="Picture 3">
              <a:extLst>
                <a:ext uri="{FF2B5EF4-FFF2-40B4-BE49-F238E27FC236}">
                  <a16:creationId xmlns:a16="http://schemas.microsoft.com/office/drawing/2014/main" id="{8213E8CB-49E8-8542-82B8-C5E79011CDE3}"/>
                </a:ext>
              </a:extLst>
            </p:cNvPr>
            <p:cNvPicPr>
              <a:picLocks noChangeAspect="1"/>
            </p:cNvPicPr>
            <p:nvPr/>
          </p:nvPicPr>
          <p:blipFill>
            <a:blip r:embed="rId10"/>
            <a:stretch>
              <a:fillRect/>
            </a:stretch>
          </p:blipFill>
          <p:spPr>
            <a:xfrm>
              <a:off x="6096000" y="4982352"/>
              <a:ext cx="2269068" cy="1581425"/>
            </a:xfrm>
            <a:prstGeom prst="rect">
              <a:avLst/>
            </a:prstGeom>
          </p:spPr>
        </p:pic>
      </p:grpSp>
      <p:sp>
        <p:nvSpPr>
          <p:cNvPr id="13" name="TextBox 12">
            <a:extLst>
              <a:ext uri="{FF2B5EF4-FFF2-40B4-BE49-F238E27FC236}">
                <a16:creationId xmlns:a16="http://schemas.microsoft.com/office/drawing/2014/main" id="{149B90BE-74C3-4E05-B8E8-C4FA89EE2048}"/>
              </a:ext>
            </a:extLst>
          </p:cNvPr>
          <p:cNvSpPr txBox="1"/>
          <p:nvPr/>
        </p:nvSpPr>
        <p:spPr>
          <a:xfrm>
            <a:off x="4122341" y="1442638"/>
            <a:ext cx="2655651" cy="369332"/>
          </a:xfrm>
          <a:prstGeom prst="rect">
            <a:avLst/>
          </a:prstGeom>
          <a:noFill/>
        </p:spPr>
        <p:txBody>
          <a:bodyPr wrap="square" rtlCol="0">
            <a:spAutoFit/>
          </a:bodyPr>
          <a:lstStyle/>
          <a:p>
            <a:r>
              <a:rPr lang="ru-RU" err="1"/>
              <a:t>Ідентифікація</a:t>
            </a:r>
            <a:endParaRPr lang="en-GB"/>
          </a:p>
        </p:txBody>
      </p:sp>
      <p:sp>
        <p:nvSpPr>
          <p:cNvPr id="16" name="TextBox 15">
            <a:extLst>
              <a:ext uri="{FF2B5EF4-FFF2-40B4-BE49-F238E27FC236}">
                <a16:creationId xmlns:a16="http://schemas.microsoft.com/office/drawing/2014/main" id="{031341F8-FD73-D866-E436-9AF817248852}"/>
              </a:ext>
            </a:extLst>
          </p:cNvPr>
          <p:cNvSpPr txBox="1"/>
          <p:nvPr/>
        </p:nvSpPr>
        <p:spPr>
          <a:xfrm>
            <a:off x="2554852" y="5812702"/>
            <a:ext cx="2655651" cy="369332"/>
          </a:xfrm>
          <a:prstGeom prst="rect">
            <a:avLst/>
          </a:prstGeom>
          <a:noFill/>
        </p:spPr>
        <p:txBody>
          <a:bodyPr wrap="square" rtlCol="0">
            <a:spAutoFit/>
          </a:bodyPr>
          <a:lstStyle/>
          <a:p>
            <a:r>
              <a:rPr lang="ru-RU" err="1"/>
              <a:t>Аутентифікація</a:t>
            </a:r>
            <a:endParaRPr lang="en-GB"/>
          </a:p>
        </p:txBody>
      </p:sp>
    </p:spTree>
    <p:extLst>
      <p:ext uri="{BB962C8B-B14F-4D97-AF65-F5344CB8AC3E}">
        <p14:creationId xmlns:p14="http://schemas.microsoft.com/office/powerpoint/2010/main" val="26653075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5B5D7F-9F25-4E4E-B6E6-96CEEA166E29}"/>
              </a:ext>
            </a:extLst>
          </p:cNvPr>
          <p:cNvSpPr>
            <a:spLocks noGrp="1"/>
          </p:cNvSpPr>
          <p:nvPr>
            <p:ph type="title"/>
          </p:nvPr>
        </p:nvSpPr>
        <p:spPr>
          <a:xfrm>
            <a:off x="0" y="7939"/>
            <a:ext cx="8229600" cy="1143000"/>
          </a:xfrm>
        </p:spPr>
        <p:txBody>
          <a:bodyPr>
            <a:normAutofit fontScale="90000"/>
          </a:bodyPr>
          <a:lstStyle/>
          <a:p>
            <a:pPr algn="l"/>
            <a:r>
              <a:rPr lang="ru-RU" err="1"/>
              <a:t>Фальсифікація</a:t>
            </a:r>
            <a:r>
              <a:rPr lang="ru-RU"/>
              <a:t> </a:t>
            </a:r>
            <a:r>
              <a:rPr lang="ru-RU" err="1"/>
              <a:t>продуктів</a:t>
            </a:r>
            <a:r>
              <a:rPr lang="ru-RU"/>
              <a:t> </a:t>
            </a:r>
            <a:r>
              <a:rPr lang="ru-RU" err="1"/>
              <a:t>харчування</a:t>
            </a:r>
            <a:endParaRPr lang="en-US"/>
          </a:p>
        </p:txBody>
      </p:sp>
      <p:pic>
        <p:nvPicPr>
          <p:cNvPr id="5" name="Picture 4">
            <a:extLst>
              <a:ext uri="{FF2B5EF4-FFF2-40B4-BE49-F238E27FC236}">
                <a16:creationId xmlns:a16="http://schemas.microsoft.com/office/drawing/2014/main" id="{BD5935C3-31A5-244B-B6BB-DEF963FD87B5}"/>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406928" y="1656917"/>
            <a:ext cx="2473864" cy="2422258"/>
          </a:xfrm>
          <a:prstGeom prst="rect">
            <a:avLst/>
          </a:prstGeom>
        </p:spPr>
      </p:pic>
      <p:pic>
        <p:nvPicPr>
          <p:cNvPr id="9" name="Picture 8">
            <a:extLst>
              <a:ext uri="{FF2B5EF4-FFF2-40B4-BE49-F238E27FC236}">
                <a16:creationId xmlns:a16="http://schemas.microsoft.com/office/drawing/2014/main" id="{F3CBFB5D-F539-244F-945D-D4ED26793BFE}"/>
              </a:ext>
            </a:extLst>
          </p:cNvPr>
          <p:cNvPicPr>
            <a:picLocks noChangeAspect="1"/>
          </p:cNvPicPr>
          <p:nvPr/>
        </p:nvPicPr>
        <p:blipFill rotWithShape="1">
          <a:blip r:embed="rId4" cstate="hqprint">
            <a:extLst>
              <a:ext uri="{28A0092B-C50C-407E-A947-70E740481C1C}">
                <a14:useLocalDpi xmlns:a14="http://schemas.microsoft.com/office/drawing/2010/main"/>
              </a:ext>
            </a:extLst>
          </a:blip>
          <a:srcRect/>
          <a:stretch/>
        </p:blipFill>
        <p:spPr>
          <a:xfrm>
            <a:off x="3007140" y="1648639"/>
            <a:ext cx="2331245" cy="2524758"/>
          </a:xfrm>
          <a:prstGeom prst="rect">
            <a:avLst/>
          </a:prstGeom>
        </p:spPr>
      </p:pic>
      <p:pic>
        <p:nvPicPr>
          <p:cNvPr id="11" name="Picture 10">
            <a:extLst>
              <a:ext uri="{FF2B5EF4-FFF2-40B4-BE49-F238E27FC236}">
                <a16:creationId xmlns:a16="http://schemas.microsoft.com/office/drawing/2014/main" id="{22969441-AA87-CD47-802C-85CB22B3DC4B}"/>
              </a:ext>
            </a:extLst>
          </p:cNvPr>
          <p:cNvPicPr>
            <a:picLocks noChangeAspect="1"/>
          </p:cNvPicPr>
          <p:nvPr/>
        </p:nvPicPr>
        <p:blipFill>
          <a:blip r:embed="rId5" cstate="hqprint">
            <a:extLst>
              <a:ext uri="{28A0092B-C50C-407E-A947-70E740481C1C}">
                <a14:useLocalDpi xmlns:a14="http://schemas.microsoft.com/office/drawing/2010/main"/>
              </a:ext>
            </a:extLst>
          </a:blip>
          <a:stretch>
            <a:fillRect/>
          </a:stretch>
        </p:blipFill>
        <p:spPr>
          <a:xfrm>
            <a:off x="2836283" y="4176156"/>
            <a:ext cx="2564888" cy="1753272"/>
          </a:xfrm>
          <a:prstGeom prst="rect">
            <a:avLst/>
          </a:prstGeom>
        </p:spPr>
      </p:pic>
      <p:pic>
        <p:nvPicPr>
          <p:cNvPr id="13" name="Picture 12">
            <a:extLst>
              <a:ext uri="{FF2B5EF4-FFF2-40B4-BE49-F238E27FC236}">
                <a16:creationId xmlns:a16="http://schemas.microsoft.com/office/drawing/2014/main" id="{6A5C310B-CB0F-EE46-915F-6ED040A040A8}"/>
              </a:ext>
            </a:extLst>
          </p:cNvPr>
          <p:cNvPicPr>
            <a:picLocks noChangeAspect="1"/>
          </p:cNvPicPr>
          <p:nvPr/>
        </p:nvPicPr>
        <p:blipFill>
          <a:blip r:embed="rId6" cstate="hqprint">
            <a:extLst>
              <a:ext uri="{28A0092B-C50C-407E-A947-70E740481C1C}">
                <a14:useLocalDpi xmlns:a14="http://schemas.microsoft.com/office/drawing/2010/main"/>
              </a:ext>
            </a:extLst>
          </a:blip>
          <a:stretch>
            <a:fillRect/>
          </a:stretch>
        </p:blipFill>
        <p:spPr>
          <a:xfrm>
            <a:off x="291024" y="4178830"/>
            <a:ext cx="2472743" cy="1720504"/>
          </a:xfrm>
          <a:prstGeom prst="rect">
            <a:avLst/>
          </a:prstGeom>
        </p:spPr>
      </p:pic>
      <p:pic>
        <p:nvPicPr>
          <p:cNvPr id="15" name="Picture 14">
            <a:extLst>
              <a:ext uri="{FF2B5EF4-FFF2-40B4-BE49-F238E27FC236}">
                <a16:creationId xmlns:a16="http://schemas.microsoft.com/office/drawing/2014/main" id="{CF7D7AC5-8376-7647-B2E3-D20682C37E56}"/>
              </a:ext>
            </a:extLst>
          </p:cNvPr>
          <p:cNvPicPr>
            <a:picLocks noChangeAspect="1"/>
          </p:cNvPicPr>
          <p:nvPr/>
        </p:nvPicPr>
        <p:blipFill>
          <a:blip r:embed="rId7" cstate="hqprint">
            <a:extLst>
              <a:ext uri="{28A0092B-C50C-407E-A947-70E740481C1C}">
                <a14:useLocalDpi xmlns:a14="http://schemas.microsoft.com/office/drawing/2010/main"/>
              </a:ext>
            </a:extLst>
          </a:blip>
          <a:stretch>
            <a:fillRect/>
          </a:stretch>
        </p:blipFill>
        <p:spPr>
          <a:xfrm rot="21054074">
            <a:off x="1682593" y="2790935"/>
            <a:ext cx="2349872" cy="2337800"/>
          </a:xfrm>
          <a:prstGeom prst="rect">
            <a:avLst/>
          </a:prstGeom>
        </p:spPr>
      </p:pic>
      <p:pic>
        <p:nvPicPr>
          <p:cNvPr id="4" name="Picture 3">
            <a:extLst>
              <a:ext uri="{FF2B5EF4-FFF2-40B4-BE49-F238E27FC236}">
                <a16:creationId xmlns:a16="http://schemas.microsoft.com/office/drawing/2014/main" id="{EDBFDAC2-9A19-4D6C-81D5-EEF8992C7558}"/>
              </a:ext>
            </a:extLst>
          </p:cNvPr>
          <p:cNvPicPr>
            <a:picLocks noChangeAspect="1"/>
          </p:cNvPicPr>
          <p:nvPr/>
        </p:nvPicPr>
        <p:blipFill>
          <a:blip r:embed="rId8"/>
          <a:stretch>
            <a:fillRect/>
          </a:stretch>
        </p:blipFill>
        <p:spPr>
          <a:xfrm>
            <a:off x="5662294" y="1743465"/>
            <a:ext cx="3190682" cy="3945468"/>
          </a:xfrm>
          <a:prstGeom prst="rect">
            <a:avLst/>
          </a:prstGeom>
        </p:spPr>
      </p:pic>
    </p:spTree>
    <p:extLst>
      <p:ext uri="{BB962C8B-B14F-4D97-AF65-F5344CB8AC3E}">
        <p14:creationId xmlns:p14="http://schemas.microsoft.com/office/powerpoint/2010/main" val="33957718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EA18A5-DF46-694C-9DBE-A101763BECBB}"/>
              </a:ext>
            </a:extLst>
          </p:cNvPr>
          <p:cNvSpPr>
            <a:spLocks noGrp="1"/>
          </p:cNvSpPr>
          <p:nvPr>
            <p:ph type="title"/>
          </p:nvPr>
        </p:nvSpPr>
        <p:spPr>
          <a:xfrm>
            <a:off x="0" y="0"/>
            <a:ext cx="7886700" cy="994172"/>
          </a:xfrm>
        </p:spPr>
        <p:txBody>
          <a:bodyPr/>
          <a:lstStyle/>
          <a:p>
            <a:pPr algn="l"/>
            <a:r>
              <a:rPr lang="ru-RU"/>
              <a:t>Ваше </a:t>
            </a:r>
            <a:r>
              <a:rPr lang="ru-RU" err="1"/>
              <a:t>завдання</a:t>
            </a:r>
            <a:endParaRPr lang="en-US"/>
          </a:p>
        </p:txBody>
      </p:sp>
      <p:sp>
        <p:nvSpPr>
          <p:cNvPr id="3" name="Content Placeholder 2">
            <a:extLst>
              <a:ext uri="{FF2B5EF4-FFF2-40B4-BE49-F238E27FC236}">
                <a16:creationId xmlns:a16="http://schemas.microsoft.com/office/drawing/2014/main" id="{E705535A-0680-F440-AB85-37672643B242}"/>
              </a:ext>
            </a:extLst>
          </p:cNvPr>
          <p:cNvSpPr>
            <a:spLocks noGrp="1"/>
          </p:cNvSpPr>
          <p:nvPr>
            <p:ph idx="1"/>
          </p:nvPr>
        </p:nvSpPr>
        <p:spPr>
          <a:xfrm>
            <a:off x="247651" y="994172"/>
            <a:ext cx="4759778" cy="2969790"/>
          </a:xfrm>
        </p:spPr>
        <p:txBody>
          <a:bodyPr>
            <a:normAutofit lnSpcReduction="10000"/>
          </a:bodyPr>
          <a:lstStyle/>
          <a:p>
            <a:pPr>
              <a:buFont typeface="Wingdings" pitchFamily="2" charset="2"/>
              <a:buChar char="Ø"/>
            </a:pPr>
            <a:r>
              <a:rPr lang="ru-RU" sz="2800"/>
              <a:t>Ми купили свинячу </a:t>
            </a:r>
            <a:r>
              <a:rPr lang="ru-RU" sz="2800" err="1"/>
              <a:t>ковбасу</a:t>
            </a:r>
            <a:r>
              <a:rPr lang="ru-RU" sz="2800"/>
              <a:t> в </a:t>
            </a:r>
            <a:r>
              <a:rPr lang="ru-RU" sz="2800" err="1"/>
              <a:t>м’ясній</a:t>
            </a:r>
            <a:r>
              <a:rPr lang="ru-RU" sz="2800"/>
              <a:t> </a:t>
            </a:r>
            <a:r>
              <a:rPr lang="ru-RU" sz="2800" err="1"/>
              <a:t>крамниці</a:t>
            </a:r>
            <a:r>
              <a:rPr lang="ru-RU" sz="2800"/>
              <a:t>.</a:t>
            </a:r>
          </a:p>
          <a:p>
            <a:pPr>
              <a:buFont typeface="Wingdings" pitchFamily="2" charset="2"/>
              <a:buChar char="Ø"/>
            </a:pPr>
            <a:r>
              <a:rPr lang="ru-RU" sz="2800"/>
              <a:t>Ми </a:t>
            </a:r>
            <a:r>
              <a:rPr lang="ru-RU" sz="2800" err="1"/>
              <a:t>виділили</a:t>
            </a:r>
            <a:r>
              <a:rPr lang="ru-RU" sz="2800"/>
              <a:t> ДНК з </a:t>
            </a:r>
            <a:r>
              <a:rPr lang="ru-RU" sz="2800" err="1"/>
              <a:t>ковбаси</a:t>
            </a:r>
            <a:r>
              <a:rPr lang="ru-RU" sz="2800"/>
              <a:t>.</a:t>
            </a:r>
          </a:p>
          <a:p>
            <a:pPr>
              <a:buFont typeface="Wingdings" pitchFamily="2" charset="2"/>
              <a:buChar char="Ø"/>
            </a:pPr>
            <a:r>
              <a:rPr lang="ru-RU" sz="2800"/>
              <a:t>Ми записали </a:t>
            </a:r>
            <a:r>
              <a:rPr lang="ru-RU" sz="2800" err="1"/>
              <a:t>знайдені</a:t>
            </a:r>
            <a:r>
              <a:rPr lang="ru-RU" sz="2800"/>
              <a:t> </a:t>
            </a:r>
            <a:r>
              <a:rPr lang="ru-RU" sz="2800" err="1"/>
              <a:t>послідовності</a:t>
            </a:r>
            <a:r>
              <a:rPr lang="ru-RU" sz="2800"/>
              <a:t> ДНК.</a:t>
            </a:r>
          </a:p>
          <a:p>
            <a:endParaRPr lang="en-US"/>
          </a:p>
          <a:p>
            <a:pPr marL="0" indent="0">
              <a:buNone/>
            </a:pPr>
            <a:endParaRPr lang="en-US" b="1">
              <a:solidFill>
                <a:srgbClr val="3C3AEB"/>
              </a:solidFill>
            </a:endParaRPr>
          </a:p>
        </p:txBody>
      </p:sp>
      <p:pic>
        <p:nvPicPr>
          <p:cNvPr id="6" name="Picture 5">
            <a:extLst>
              <a:ext uri="{FF2B5EF4-FFF2-40B4-BE49-F238E27FC236}">
                <a16:creationId xmlns:a16="http://schemas.microsoft.com/office/drawing/2014/main" id="{A0653082-15C1-C741-A1AD-D391E8E2ECF0}"/>
              </a:ext>
            </a:extLst>
          </p:cNvPr>
          <p:cNvPicPr>
            <a:picLocks noChangeAspect="1"/>
          </p:cNvPicPr>
          <p:nvPr/>
        </p:nvPicPr>
        <p:blipFill>
          <a:blip r:embed="rId3"/>
          <a:stretch>
            <a:fillRect/>
          </a:stretch>
        </p:blipFill>
        <p:spPr>
          <a:xfrm>
            <a:off x="5255080" y="1312672"/>
            <a:ext cx="3183693" cy="2116328"/>
          </a:xfrm>
          <a:prstGeom prst="rect">
            <a:avLst/>
          </a:prstGeom>
        </p:spPr>
      </p:pic>
      <p:pic>
        <p:nvPicPr>
          <p:cNvPr id="10" name="Picture 9">
            <a:extLst>
              <a:ext uri="{FF2B5EF4-FFF2-40B4-BE49-F238E27FC236}">
                <a16:creationId xmlns:a16="http://schemas.microsoft.com/office/drawing/2014/main" id="{5E9F46D1-4C0A-2D48-A035-C72A0BC12EAE}"/>
              </a:ext>
            </a:extLst>
          </p:cNvPr>
          <p:cNvPicPr>
            <a:picLocks noChangeAspect="1"/>
          </p:cNvPicPr>
          <p:nvPr/>
        </p:nvPicPr>
        <p:blipFill>
          <a:blip r:embed="rId4"/>
          <a:stretch>
            <a:fillRect/>
          </a:stretch>
        </p:blipFill>
        <p:spPr>
          <a:xfrm>
            <a:off x="550150" y="4255664"/>
            <a:ext cx="3038155" cy="2031325"/>
          </a:xfrm>
          <a:prstGeom prst="rect">
            <a:avLst/>
          </a:prstGeom>
        </p:spPr>
      </p:pic>
      <p:sp>
        <p:nvSpPr>
          <p:cNvPr id="7" name="TextBox 6">
            <a:extLst>
              <a:ext uri="{FF2B5EF4-FFF2-40B4-BE49-F238E27FC236}">
                <a16:creationId xmlns:a16="http://schemas.microsoft.com/office/drawing/2014/main" id="{12173680-C687-1527-7923-8AFB84D36C57}"/>
              </a:ext>
            </a:extLst>
          </p:cNvPr>
          <p:cNvSpPr txBox="1"/>
          <p:nvPr/>
        </p:nvSpPr>
        <p:spPr>
          <a:xfrm>
            <a:off x="4237703" y="3963962"/>
            <a:ext cx="4658646" cy="2554545"/>
          </a:xfrm>
          <a:prstGeom prst="rect">
            <a:avLst/>
          </a:prstGeom>
          <a:noFill/>
        </p:spPr>
        <p:txBody>
          <a:bodyPr wrap="square">
            <a:spAutoFit/>
          </a:bodyPr>
          <a:lstStyle/>
          <a:p>
            <a:r>
              <a:rPr lang="ru-RU" sz="2000" b="1"/>
              <a:t>Ми </a:t>
            </a:r>
            <a:r>
              <a:rPr lang="ru-RU" sz="2000" b="1" err="1"/>
              <a:t>надамо</a:t>
            </a:r>
            <a:r>
              <a:rPr lang="ru-RU" sz="2000" b="1"/>
              <a:t> вам </a:t>
            </a:r>
            <a:r>
              <a:rPr lang="ru-RU" sz="2000" b="1" err="1"/>
              <a:t>послідовності</a:t>
            </a:r>
            <a:r>
              <a:rPr lang="ru-RU" sz="2000" b="1"/>
              <a:t> ДНК-штрихкоду, </a:t>
            </a:r>
            <a:r>
              <a:rPr lang="ru-RU" sz="2000" b="1" err="1"/>
              <a:t>знайдені</a:t>
            </a:r>
            <a:r>
              <a:rPr lang="ru-RU" sz="2000" b="1"/>
              <a:t> у </a:t>
            </a:r>
            <a:r>
              <a:rPr lang="ru-RU" sz="2000" b="1" err="1"/>
              <a:t>зразку</a:t>
            </a:r>
            <a:r>
              <a:rPr lang="ru-RU" sz="2000" b="1"/>
              <a:t> </a:t>
            </a:r>
            <a:r>
              <a:rPr lang="ru-RU" sz="2000" b="1" err="1"/>
              <a:t>ковбаси</a:t>
            </a:r>
            <a:r>
              <a:rPr lang="ru-RU" sz="2000" b="1"/>
              <a:t>.</a:t>
            </a:r>
          </a:p>
          <a:p>
            <a:endParaRPr lang="ru-RU" sz="2000"/>
          </a:p>
          <a:p>
            <a:r>
              <a:rPr lang="ru-RU" sz="2000" b="1" err="1"/>
              <a:t>Чи</a:t>
            </a:r>
            <a:r>
              <a:rPr lang="ru-RU" sz="2000" b="1"/>
              <a:t> </a:t>
            </a:r>
            <a:r>
              <a:rPr lang="ru-RU" sz="2000" b="1" err="1"/>
              <a:t>є</a:t>
            </a:r>
            <a:r>
              <a:rPr lang="ru-RU" sz="2000" b="1"/>
              <a:t> </a:t>
            </a:r>
            <a:r>
              <a:rPr lang="ru-RU" sz="2000" b="1" err="1"/>
              <a:t>ковбаса</a:t>
            </a:r>
            <a:r>
              <a:rPr lang="ru-RU" sz="2000" b="1"/>
              <a:t> на 100% </a:t>
            </a:r>
            <a:r>
              <a:rPr lang="ru-RU" sz="2000" b="1" err="1"/>
              <a:t>свинячою</a:t>
            </a:r>
            <a:r>
              <a:rPr lang="ru-RU" sz="2000" b="1"/>
              <a:t>?</a:t>
            </a:r>
          </a:p>
          <a:p>
            <a:endParaRPr lang="ru-RU" sz="2000"/>
          </a:p>
          <a:p>
            <a:r>
              <a:rPr lang="ru-RU" sz="2000" b="1"/>
              <a:t>Ваше </a:t>
            </a:r>
            <a:r>
              <a:rPr lang="ru-RU" sz="2000" b="1" err="1"/>
              <a:t>завдання</a:t>
            </a:r>
            <a:r>
              <a:rPr lang="ru-RU" sz="2000" b="1"/>
              <a:t> – </a:t>
            </a:r>
            <a:r>
              <a:rPr lang="ru-RU" sz="2000" b="1" err="1"/>
              <a:t>визначити</a:t>
            </a:r>
            <a:r>
              <a:rPr lang="ru-RU" sz="2000" b="1"/>
              <a:t>, ДНК </a:t>
            </a:r>
            <a:r>
              <a:rPr lang="ru-RU" sz="2000" b="1" err="1"/>
              <a:t>яких</a:t>
            </a:r>
            <a:r>
              <a:rPr lang="ru-RU" sz="2000" b="1"/>
              <a:t> тварин </a:t>
            </a:r>
            <a:r>
              <a:rPr lang="ru-RU" sz="2000" b="1" err="1"/>
              <a:t>присутня</a:t>
            </a:r>
            <a:r>
              <a:rPr lang="ru-RU" sz="2000" b="1"/>
              <a:t> у </a:t>
            </a:r>
            <a:r>
              <a:rPr lang="ru-RU" sz="2000" b="1" err="1"/>
              <a:t>м’ясі</a:t>
            </a:r>
            <a:r>
              <a:rPr lang="ru-RU" sz="2000" b="1"/>
              <a:t>.</a:t>
            </a:r>
            <a:endParaRPr lang="ru-RU" sz="2000"/>
          </a:p>
        </p:txBody>
      </p:sp>
    </p:spTree>
    <p:extLst>
      <p:ext uri="{BB962C8B-B14F-4D97-AF65-F5344CB8AC3E}">
        <p14:creationId xmlns:p14="http://schemas.microsoft.com/office/powerpoint/2010/main" val="193552223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RESGUID" val="f85f0d9c-3d32-45f7-a6ae-1b5ba4de408c"/>
</p:tagLst>
</file>

<file path=ppt/theme/theme1.xml><?xml version="1.0" encoding="utf-8"?>
<a:theme xmlns:a="http://schemas.openxmlformats.org/drawingml/2006/main" name="Batlow">
  <a:themeElements>
    <a:clrScheme name="Batlow">
      <a:dk1>
        <a:sysClr val="windowText" lastClr="000000"/>
      </a:dk1>
      <a:lt1>
        <a:sysClr val="window" lastClr="FFFFFF"/>
      </a:lt1>
      <a:dk2>
        <a:srgbClr val="1F497D"/>
      </a:dk2>
      <a:lt2>
        <a:srgbClr val="EEECE1"/>
      </a:lt2>
      <a:accent1>
        <a:srgbClr val="143D5C"/>
      </a:accent1>
      <a:accent2>
        <a:srgbClr val="3A6C57"/>
      </a:accent2>
      <a:accent3>
        <a:srgbClr val="5B7645"/>
      </a:accent3>
      <a:accent4>
        <a:srgbClr val="91862E"/>
      </a:accent4>
      <a:accent5>
        <a:srgbClr val="E19B64"/>
      </a:accent5>
      <a:accent6>
        <a:srgbClr val="FF74D4"/>
      </a:accent6>
      <a:hlink>
        <a:srgbClr val="0000FF"/>
      </a:hlink>
      <a:folHlink>
        <a:srgbClr val="800080"/>
      </a:folHlink>
    </a:clrScheme>
    <a:fontScheme name="Custom 2">
      <a:majorFont>
        <a:latin typeface="Bahnschrift"/>
        <a:ea typeface=""/>
        <a:cs typeface=""/>
      </a:majorFont>
      <a:minorFont>
        <a:latin typeface="Bahnschrif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Batlow" id="{14C34F37-0299-4A6B-895D-99800D5A5FFE}" vid="{4E95AFD7-57F8-4E5A-B3A0-59B441AA9263}"/>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D26E04ADAF3F945AB15BD56964BF621" ma:contentTypeVersion="5" ma:contentTypeDescription="Create a new document." ma:contentTypeScope="" ma:versionID="0bf551fafd3d7ca84da798dee7caa1b2">
  <xsd:schema xmlns:xsd="http://www.w3.org/2001/XMLSchema" xmlns:xs="http://www.w3.org/2001/XMLSchema" xmlns:p="http://schemas.microsoft.com/office/2006/metadata/properties" xmlns:ns2="78e120f7-0f46-47d9-91a4-30bcaa6e4bb1" xmlns:ns3="56df587e-8807-4c9b-9750-f97575199547" targetNamespace="http://schemas.microsoft.com/office/2006/metadata/properties" ma:root="true" ma:fieldsID="db4d79a5050fa35656dcb5d9c223bf28" ns2:_="" ns3:_="">
    <xsd:import namespace="78e120f7-0f46-47d9-91a4-30bcaa6e4bb1"/>
    <xsd:import namespace="56df587e-8807-4c9b-9750-f97575199547"/>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8e120f7-0f46-47d9-91a4-30bcaa6e4bb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6df587e-8807-4c9b-9750-f97575199547"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20C29DF-6850-4014-AD41-7FC2C4C0118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8e120f7-0f46-47d9-91a4-30bcaa6e4bb1"/>
    <ds:schemaRef ds:uri="56df587e-8807-4c9b-9750-f9757519954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3C3F472-0942-4CAB-A55A-351A8EB76817}">
  <ds:schemaRefs>
    <ds:schemaRef ds:uri="http://www.w3.org/XML/1998/namespace"/>
    <ds:schemaRef ds:uri="http://purl.org/dc/elements/1.1/"/>
    <ds:schemaRef ds:uri="http://schemas.microsoft.com/office/2006/documentManagement/types"/>
    <ds:schemaRef ds:uri="http://schemas.openxmlformats.org/package/2006/metadata/core-properties"/>
    <ds:schemaRef ds:uri="http://purl.org/dc/terms/"/>
    <ds:schemaRef ds:uri="78e120f7-0f46-47d9-91a4-30bcaa6e4bb1"/>
    <ds:schemaRef ds:uri="http://purl.org/dc/dcmitype/"/>
    <ds:schemaRef ds:uri="http://schemas.microsoft.com/office/infopath/2007/PartnerControls"/>
    <ds:schemaRef ds:uri="56df587e-8807-4c9b-9750-f97575199547"/>
    <ds:schemaRef ds:uri="http://schemas.microsoft.com/office/2006/metadata/properties"/>
  </ds:schemaRefs>
</ds:datastoreItem>
</file>

<file path=customXml/itemProps3.xml><?xml version="1.0" encoding="utf-8"?>
<ds:datastoreItem xmlns:ds="http://schemas.openxmlformats.org/officeDocument/2006/customXml" ds:itemID="{0B8FF715-8F8D-4B60-A91F-C7B00D9C7C4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10108</TotalTime>
  <Words>1308</Words>
  <Application>Microsoft Office PowerPoint</Application>
  <PresentationFormat>On-screen Show (4:3)</PresentationFormat>
  <Paragraphs>223</Paragraphs>
  <Slides>23</Slides>
  <Notes>12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23</vt:i4>
      </vt:variant>
    </vt:vector>
  </HeadingPairs>
  <TitlesOfParts>
    <vt:vector size="30" baseType="lpstr">
      <vt:lpstr>Arial</vt:lpstr>
      <vt:lpstr>Bahnschrift</vt:lpstr>
      <vt:lpstr>Calibri</vt:lpstr>
      <vt:lpstr>GDS Transport</vt:lpstr>
      <vt:lpstr>Segoe UI</vt:lpstr>
      <vt:lpstr>Wingdings</vt:lpstr>
      <vt:lpstr>Batlow</vt:lpstr>
      <vt:lpstr>Біоінформатика: Харчовий детектив</vt:lpstr>
      <vt:lpstr>PowerPoint Presentation</vt:lpstr>
      <vt:lpstr>Як ми «читаємо» ДНК</vt:lpstr>
      <vt:lpstr>Що може розповісти нам ДНК?</vt:lpstr>
      <vt:lpstr>ДНК-штрихкодування</vt:lpstr>
      <vt:lpstr>ДНК-штрихкодування</vt:lpstr>
      <vt:lpstr>Застосування ДНК-штрихкоду</vt:lpstr>
      <vt:lpstr>Фальсифікація продуктів харчування</vt:lpstr>
      <vt:lpstr>Ваше завдання</vt:lpstr>
      <vt:lpstr>PowerPoint Presentation</vt:lpstr>
      <vt:lpstr>PowerPoint Presentation</vt:lpstr>
      <vt:lpstr>PowerPoint Presentation</vt:lpstr>
      <vt:lpstr>Назви видів</vt:lpstr>
      <vt:lpstr>PowerPoint Presentation</vt:lpstr>
      <vt:lpstr>  E-значення</vt:lpstr>
      <vt:lpstr>E-значення</vt:lpstr>
      <vt:lpstr>PowerPoint Presentation</vt:lpstr>
      <vt:lpstr>Results</vt:lpstr>
      <vt:lpstr>Немає збігу?</vt:lpstr>
      <vt:lpstr>Високі E-значення</vt:lpstr>
      <vt:lpstr>Чому ми можемо знайти ДНК інших тварин у свинячій ковбасі?  </vt:lpstr>
      <vt:lpstr>Висновок</vt:lpstr>
      <vt:lpstr>Знайдіть і підготуйте звіт про приклад використання ДНК-штрихкодування у природоохороні.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Bioinformatics: Food Detective </dc:title>
  <dc:creator>BAIN Stevie</dc:creator>
  <cp:lastModifiedBy>Laura Campbell</cp:lastModifiedBy>
  <cp:revision>27</cp:revision>
  <dcterms:created xsi:type="dcterms:W3CDTF">2021-01-13T13:06:51Z</dcterms:created>
  <dcterms:modified xsi:type="dcterms:W3CDTF">2025-09-25T07:45:40Z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0x0101007D26E04ADAF3F945AB15BD56964BF621</vt:lpwstr>
  </property>
</Properties>
</file>